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4630400" cy="8229600"/>
  <p:notesSz cx="8229600" cy="14630400"/>
  <p:embeddedFontLst>
    <p:embeddedFont>
      <p:font typeface="Bricolage Grotesque Semi Bold" panose="020B0604020202090204" charset="0"/>
      <p:regular r:id="rId15"/>
    </p:embeddedFont>
    <p:embeddedFont>
      <p:font typeface="Garamond" panose="02020404030301010803" pitchFamily="18" charset="0"/>
      <p:regular r:id="rId16"/>
      <p:bold r:id="rId17"/>
      <p:italic r:id="rId18"/>
    </p:embeddedFont>
    <p:embeddedFont>
      <p:font typeface="Inter" panose="020B060402020209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8" d="100"/>
          <a:sy n="58" d="100"/>
        </p:scale>
        <p:origin x="7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1:20:50.800"/>
    </inkml:context>
    <inkml:brush xml:id="br0">
      <inkml:brushProperty name="width" value="0.1" units="cm"/>
      <inkml:brushProperty name="height" value="0.1" units="cm"/>
      <inkml:brushProperty name="color" value="#004F8B"/>
    </inkml:brush>
  </inkml:definitions>
  <inkml:trace contextRef="#ctx0" brushRef="#br0">0 0 8192,'0'0'0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93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6487-88C4-3031-D031-27E7F1AAB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AD013-62F8-89FF-88ED-2CD91AB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8C431-514A-BE84-60B9-90322C14A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4F7226-BD53-181F-94BD-4E82C9618CB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110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E30-CA4C-100F-5DB3-03725B13D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E7182-B041-EA1F-B438-B05BED9ED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EE8E0-7805-5600-3638-4575E3851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5719A7-769E-1747-B6CD-4516BCB1167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9907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sv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customXml" Target="../ink/ink1.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313259" y="3494722"/>
            <a:ext cx="600194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Garamond" panose="02020404030301010803" pitchFamily="18" charset="0"/>
                <a:ea typeface="Bricolage Grotesque Semi Bold" pitchFamily="34" charset="-122"/>
                <a:cs typeface="Bricolage Grotesque Semi Bold" pitchFamily="34" charset="-120"/>
              </a:rPr>
              <a:t>Advanced Financial Fraud Detection System</a:t>
            </a:r>
            <a:endParaRPr lang="en-US" sz="3900" dirty="0">
              <a:latin typeface="Garamond" panose="02020404030301010803" pitchFamily="18" charset="0"/>
            </a:endParaRPr>
          </a:p>
        </p:txBody>
      </p:sp>
      <p:sp>
        <p:nvSpPr>
          <p:cNvPr id="4" name="Text 1"/>
          <p:cNvSpPr/>
          <p:nvPr/>
        </p:nvSpPr>
        <p:spPr>
          <a:xfrm>
            <a:off x="9326881" y="5483078"/>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2C2926"/>
                </a:solidFill>
                <a:latin typeface="Garamond" panose="02020404030301010803" pitchFamily="18" charset="0"/>
                <a:ea typeface="Bricolage Grotesque Semi Bold" pitchFamily="34" charset="-122"/>
                <a:cs typeface="Bricolage Grotesque Semi Bold" pitchFamily="34" charset="-120"/>
              </a:rPr>
              <a:t>Presented by</a:t>
            </a:r>
            <a:endParaRPr lang="en-US" sz="3100" b="1" dirty="0">
              <a:latin typeface="Garamond" panose="02020404030301010803" pitchFamily="18" charset="0"/>
            </a:endParaRPr>
          </a:p>
        </p:txBody>
      </p:sp>
      <p:sp>
        <p:nvSpPr>
          <p:cNvPr id="5" name="Text 2"/>
          <p:cNvSpPr/>
          <p:nvPr/>
        </p:nvSpPr>
        <p:spPr>
          <a:xfrm>
            <a:off x="9326881" y="6128840"/>
            <a:ext cx="4887884" cy="2100760"/>
          </a:xfrm>
          <a:prstGeom prst="rect">
            <a:avLst/>
          </a:prstGeom>
          <a:noFill/>
          <a:ln/>
        </p:spPr>
        <p:txBody>
          <a:bodyPr wrap="square" lIns="0" tIns="0" rIns="0" bIns="0" rtlCol="0" anchor="t"/>
          <a:lstStyle/>
          <a:p>
            <a:pPr marL="0" indent="0" algn="l">
              <a:lnSpc>
                <a:spcPts val="3900"/>
              </a:lnSpc>
              <a:buNone/>
            </a:pPr>
            <a:r>
              <a:rPr lang="en-US" sz="3100" b="1" dirty="0">
                <a:solidFill>
                  <a:srgbClr val="2C2926"/>
                </a:solidFill>
                <a:latin typeface="Garamond" panose="02020404030301010803" pitchFamily="18" charset="0"/>
                <a:ea typeface="Bricolage Grotesque Semi Bold" pitchFamily="34" charset="-122"/>
                <a:cs typeface="Bricolage Grotesque Semi Bold" pitchFamily="34" charset="-120"/>
              </a:rPr>
              <a:t>Mahmud Hasan Khan </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(ID: 2025-1-83-005),</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Senior Data Scientist, </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XYZ Digital bank.</a:t>
            </a:r>
            <a:endParaRPr lang="en-US" sz="3100" dirty="0">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510189"/>
            <a:ext cx="7556421" cy="1240155"/>
          </a:xfrm>
          <a:prstGeom prst="rect">
            <a:avLst/>
          </a:prstGeom>
          <a:noFill/>
          <a:ln/>
        </p:spPr>
        <p:txBody>
          <a:bodyPr wrap="square" lIns="0" tIns="0" rIns="0" bIns="0" rtlCol="0" anchor="t"/>
          <a:lstStyle/>
          <a:p>
            <a:pPr marL="0" indent="0" algn="l">
              <a:lnSpc>
                <a:spcPts val="4850"/>
              </a:lnSpc>
              <a:buNone/>
            </a:pPr>
            <a:r>
              <a:rPr lang="en-US" sz="4400" b="1" dirty="0">
                <a:solidFill>
                  <a:srgbClr val="2C2926"/>
                </a:solidFill>
                <a:latin typeface="Garamond" panose="02020404030301010803" pitchFamily="18" charset="0"/>
                <a:ea typeface="Bricolage Grotesque Semi Bold" pitchFamily="34" charset="-122"/>
                <a:cs typeface="Bricolage Grotesque Semi Bold" pitchFamily="34" charset="-120"/>
              </a:rPr>
              <a:t>Strategic Recommendation: Deploy XGBoost</a:t>
            </a:r>
            <a:endParaRPr lang="en-US" sz="4400" b="1" dirty="0">
              <a:latin typeface="Garamond" panose="02020404030301010803" pitchFamily="18" charset="0"/>
            </a:endParaRPr>
          </a:p>
        </p:txBody>
      </p:sp>
      <p:pic>
        <p:nvPicPr>
          <p:cNvPr id="4" name="Image 1" descr="preencoded.png"/>
          <p:cNvPicPr>
            <a:picLocks noChangeAspect="1"/>
          </p:cNvPicPr>
          <p:nvPr/>
        </p:nvPicPr>
        <p:blipFill>
          <a:blip r:embed="rId4"/>
          <a:stretch>
            <a:fillRect/>
          </a:stretch>
        </p:blipFill>
        <p:spPr>
          <a:xfrm>
            <a:off x="1634609" y="3043326"/>
            <a:ext cx="1135887" cy="1135887"/>
          </a:xfrm>
          <a:prstGeom prst="rect">
            <a:avLst/>
          </a:prstGeom>
        </p:spPr>
      </p:pic>
      <p:sp>
        <p:nvSpPr>
          <p:cNvPr id="5" name="Text 1"/>
          <p:cNvSpPr/>
          <p:nvPr/>
        </p:nvSpPr>
        <p:spPr>
          <a:xfrm>
            <a:off x="3213497" y="3226594"/>
            <a:ext cx="5144214" cy="952619"/>
          </a:xfrm>
          <a:prstGeom prst="rect">
            <a:avLst/>
          </a:prstGeom>
          <a:noFill/>
          <a:ln/>
        </p:spPr>
        <p:txBody>
          <a:bodyPr wrap="square" lIns="0" tIns="0" rIns="0" bIns="0" rtlCol="0" anchor="t"/>
          <a:lstStyle/>
          <a:p>
            <a:pPr marL="0" indent="0" algn="just">
              <a:lnSpc>
                <a:spcPts val="2500"/>
              </a:lnSpc>
              <a:buNone/>
            </a:pPr>
            <a:r>
              <a:rPr lang="en-US" b="1" dirty="0">
                <a:solidFill>
                  <a:srgbClr val="2C2926"/>
                </a:solidFill>
                <a:latin typeface="Garamond" panose="02020404030301010803" pitchFamily="18" charset="0"/>
                <a:ea typeface="Inter" pitchFamily="34" charset="-122"/>
                <a:cs typeface="Inter" pitchFamily="34" charset="-120"/>
              </a:rPr>
              <a:t>Verdict:</a:t>
            </a:r>
            <a:r>
              <a:rPr lang="en-US" dirty="0">
                <a:solidFill>
                  <a:srgbClr val="2C2926"/>
                </a:solidFill>
                <a:latin typeface="Garamond" panose="02020404030301010803" pitchFamily="18" charset="0"/>
                <a:ea typeface="Inter" pitchFamily="34" charset="-122"/>
                <a:cs typeface="Inter" pitchFamily="34" charset="-120"/>
              </a:rPr>
              <a:t> Deploying the Supervised XGBoost Model will provide the optimal balance between </a:t>
            </a:r>
            <a:r>
              <a:rPr lang="en-US" b="1" dirty="0">
                <a:solidFill>
                  <a:srgbClr val="2C2926"/>
                </a:solidFill>
                <a:latin typeface="Garamond" panose="02020404030301010803" pitchFamily="18" charset="0"/>
                <a:ea typeface="Inter" pitchFamily="34" charset="-122"/>
                <a:cs typeface="Inter" pitchFamily="34" charset="-120"/>
              </a:rPr>
              <a:t>Risk Management</a:t>
            </a:r>
            <a:r>
              <a:rPr lang="en-US" dirty="0">
                <a:solidFill>
                  <a:srgbClr val="2C2926"/>
                </a:solidFill>
                <a:latin typeface="Garamond" panose="02020404030301010803" pitchFamily="18" charset="0"/>
                <a:ea typeface="Inter" pitchFamily="34" charset="-122"/>
                <a:cs typeface="Inter" pitchFamily="34" charset="-120"/>
              </a:rPr>
              <a:t> and </a:t>
            </a:r>
            <a:r>
              <a:rPr lang="en-US" b="1" dirty="0">
                <a:solidFill>
                  <a:srgbClr val="2C2926"/>
                </a:solidFill>
                <a:latin typeface="Garamond" panose="02020404030301010803" pitchFamily="18" charset="0"/>
                <a:ea typeface="Inter" pitchFamily="34" charset="-122"/>
                <a:cs typeface="Inter" pitchFamily="34" charset="-120"/>
              </a:rPr>
              <a:t>Customer Satisfaction</a:t>
            </a:r>
            <a:r>
              <a:rPr lang="en-US" dirty="0">
                <a:solidFill>
                  <a:srgbClr val="2C2926"/>
                </a:solidFill>
                <a:latin typeface="Garamond" panose="02020404030301010803" pitchFamily="18" charset="0"/>
                <a:ea typeface="Inter" pitchFamily="34" charset="-122"/>
                <a:cs typeface="Inter" pitchFamily="34" charset="-120"/>
              </a:rPr>
              <a:t>.</a:t>
            </a:r>
            <a:endParaRPr lang="en-US" dirty="0">
              <a:latin typeface="Garamond" panose="02020404030301010803" pitchFamily="18" charset="0"/>
            </a:endParaRPr>
          </a:p>
        </p:txBody>
      </p:sp>
      <p:sp>
        <p:nvSpPr>
          <p:cNvPr id="6" name="Text 2"/>
          <p:cNvSpPr/>
          <p:nvPr/>
        </p:nvSpPr>
        <p:spPr>
          <a:xfrm>
            <a:off x="3213497" y="4357807"/>
            <a:ext cx="5144214" cy="952619"/>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Money Saved (Recall):</a:t>
            </a:r>
            <a:r>
              <a:rPr lang="en-US" dirty="0">
                <a:solidFill>
                  <a:srgbClr val="2C2926"/>
                </a:solidFill>
                <a:latin typeface="Garamond" panose="02020404030301010803" pitchFamily="18" charset="0"/>
                <a:ea typeface="Inter" pitchFamily="34" charset="-122"/>
                <a:cs typeface="Inter" pitchFamily="34" charset="-120"/>
              </a:rPr>
              <a:t> By catching </a:t>
            </a:r>
            <a:r>
              <a:rPr lang="en-US" b="1" dirty="0">
                <a:solidFill>
                  <a:srgbClr val="2C2926"/>
                </a:solidFill>
                <a:latin typeface="Garamond" panose="02020404030301010803" pitchFamily="18" charset="0"/>
                <a:ea typeface="Inter" pitchFamily="34" charset="-122"/>
                <a:cs typeface="Inter" pitchFamily="34" charset="-120"/>
              </a:rPr>
              <a:t>121 out of 148</a:t>
            </a:r>
            <a:r>
              <a:rPr lang="en-US" dirty="0">
                <a:solidFill>
                  <a:srgbClr val="2C2926"/>
                </a:solidFill>
                <a:latin typeface="Garamond" panose="02020404030301010803" pitchFamily="18" charset="0"/>
                <a:ea typeface="Inter" pitchFamily="34" charset="-122"/>
                <a:cs typeface="Inter" pitchFamily="34" charset="-120"/>
              </a:rPr>
              <a:t> fraud cases, we stop the majority of financial leakage before it happens.</a:t>
            </a:r>
            <a:endParaRPr lang="en-US" dirty="0">
              <a:latin typeface="Garamond" panose="02020404030301010803" pitchFamily="18" charset="0"/>
            </a:endParaRPr>
          </a:p>
        </p:txBody>
      </p:sp>
      <p:sp>
        <p:nvSpPr>
          <p:cNvPr id="7" name="Text 3"/>
          <p:cNvSpPr/>
          <p:nvPr/>
        </p:nvSpPr>
        <p:spPr>
          <a:xfrm>
            <a:off x="3213497" y="5379839"/>
            <a:ext cx="5144214" cy="1270159"/>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Customer Experience (Precision):</a:t>
            </a:r>
            <a:r>
              <a:rPr lang="en-US" dirty="0">
                <a:solidFill>
                  <a:srgbClr val="2C2926"/>
                </a:solidFill>
                <a:latin typeface="Garamond" panose="02020404030301010803" pitchFamily="18" charset="0"/>
                <a:ea typeface="Inter" pitchFamily="34" charset="-122"/>
                <a:cs typeface="Inter" pitchFamily="34" charset="-120"/>
              </a:rPr>
              <a:t> The model generated only </a:t>
            </a:r>
            <a:r>
              <a:rPr lang="en-US" b="1" dirty="0">
                <a:solidFill>
                  <a:srgbClr val="2C2926"/>
                </a:solidFill>
                <a:latin typeface="Garamond" panose="02020404030301010803" pitchFamily="18" charset="0"/>
                <a:ea typeface="Inter" pitchFamily="34" charset="-122"/>
                <a:cs typeface="Inter" pitchFamily="34" charset="-120"/>
              </a:rPr>
              <a:t>~26 false alarms</a:t>
            </a:r>
            <a:r>
              <a:rPr lang="en-US" dirty="0">
                <a:solidFill>
                  <a:srgbClr val="2C2926"/>
                </a:solidFill>
                <a:latin typeface="Garamond" panose="02020404030301010803" pitchFamily="18" charset="0"/>
                <a:ea typeface="Inter" pitchFamily="34" charset="-122"/>
                <a:cs typeface="Inter" pitchFamily="34" charset="-120"/>
              </a:rPr>
              <a:t> in over 85,000 transactions. This minimizes legitimate customer frustration and churn.</a:t>
            </a:r>
            <a:endParaRPr lang="en-US" dirty="0">
              <a:latin typeface="Garamond" panose="02020404030301010803" pitchFamily="18" charset="0"/>
            </a:endParaRPr>
          </a:p>
        </p:txBody>
      </p:sp>
      <p:pic>
        <p:nvPicPr>
          <p:cNvPr id="8" name="Graphic 7" descr="Lightbulb and gear with solid fill">
            <a:extLst>
              <a:ext uri="{FF2B5EF4-FFF2-40B4-BE49-F238E27FC236}">
                <a16:creationId xmlns:a16="http://schemas.microsoft.com/office/drawing/2014/main" id="{A35A360D-1A3A-CF6C-2EC6-8FB91F13C6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0975" y="415583"/>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457-0C8B-526B-9452-B05EC91BA5D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6AA42CC-BABF-EFAE-6BCD-7B2ADB22C660}"/>
              </a:ext>
            </a:extLst>
          </p:cNvPr>
          <p:cNvSpPr/>
          <p:nvPr/>
        </p:nvSpPr>
        <p:spPr>
          <a:xfrm>
            <a:off x="793790" y="1510189"/>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Question and Answer Session</a:t>
            </a:r>
            <a:endParaRPr lang="en-US" sz="3900" b="1" dirty="0">
              <a:latin typeface="Garamond" panose="02020404030301010803" pitchFamily="18" charset="0"/>
            </a:endParaRPr>
          </a:p>
        </p:txBody>
      </p:sp>
      <p:sp>
        <p:nvSpPr>
          <p:cNvPr id="7" name="Text 3">
            <a:extLst>
              <a:ext uri="{FF2B5EF4-FFF2-40B4-BE49-F238E27FC236}">
                <a16:creationId xmlns:a16="http://schemas.microsoft.com/office/drawing/2014/main" id="{57030406-D20D-EE69-00C0-9A7FB5B3A7D5}"/>
              </a:ext>
            </a:extLst>
          </p:cNvPr>
          <p:cNvSpPr/>
          <p:nvPr/>
        </p:nvSpPr>
        <p:spPr>
          <a:xfrm>
            <a:off x="3213497" y="5379839"/>
            <a:ext cx="5144214" cy="1270159"/>
          </a:xfrm>
          <a:prstGeom prst="rect">
            <a:avLst/>
          </a:prstGeom>
          <a:noFill/>
          <a:ln/>
        </p:spPr>
        <p:txBody>
          <a:bodyPr wrap="square" lIns="0" tIns="0" rIns="0" bIns="0" rtlCol="0" anchor="t"/>
          <a:lstStyle/>
          <a:p>
            <a:pPr marL="342900" indent="-342900" algn="l">
              <a:lnSpc>
                <a:spcPts val="2500"/>
              </a:lnSpc>
              <a:buSzPct val="100000"/>
              <a:buChar char="•"/>
            </a:pPr>
            <a:endParaRPr lang="en-US" sz="1550" b="1" dirty="0">
              <a:latin typeface="Garamond" panose="02020404030301010803" pitchFamily="18" charset="0"/>
            </a:endParaRPr>
          </a:p>
        </p:txBody>
      </p:sp>
      <p:pic>
        <p:nvPicPr>
          <p:cNvPr id="9" name="Graphic 8" descr="Customer review with solid fill">
            <a:extLst>
              <a:ext uri="{FF2B5EF4-FFF2-40B4-BE49-F238E27FC236}">
                <a16:creationId xmlns:a16="http://schemas.microsoft.com/office/drawing/2014/main" id="{E297FBC9-FB5C-277C-FE7C-F2CA18C530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6363" y="2887076"/>
            <a:ext cx="4227097" cy="4227097"/>
          </a:xfrm>
          <a:prstGeom prst="rect">
            <a:avLst/>
          </a:prstGeom>
        </p:spPr>
      </p:pic>
      <p:pic>
        <p:nvPicPr>
          <p:cNvPr id="11" name="Graphic 10" descr="Help with solid fill">
            <a:extLst>
              <a:ext uri="{FF2B5EF4-FFF2-40B4-BE49-F238E27FC236}">
                <a16:creationId xmlns:a16="http://schemas.microsoft.com/office/drawing/2014/main" id="{5581129E-A4C0-C8E6-1566-0D318FA174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0211" y="1510189"/>
            <a:ext cx="6188791" cy="6134291"/>
          </a:xfrm>
          <a:prstGeom prst="rect">
            <a:avLst/>
          </a:prstGeom>
        </p:spPr>
      </p:pic>
    </p:spTree>
    <p:extLst>
      <p:ext uri="{BB962C8B-B14F-4D97-AF65-F5344CB8AC3E}">
        <p14:creationId xmlns:p14="http://schemas.microsoft.com/office/powerpoint/2010/main" val="375550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202FF-8A53-7F1B-EB8A-B40CAC1165FD}"/>
            </a:ext>
          </a:extLst>
        </p:cNvPr>
        <p:cNvGrpSpPr/>
        <p:nvPr/>
      </p:nvGrpSpPr>
      <p:grpSpPr>
        <a:xfrm>
          <a:off x="0" y="0"/>
          <a:ext cx="0" cy="0"/>
          <a:chOff x="0" y="0"/>
          <a:chExt cx="0" cy="0"/>
        </a:xfrm>
      </p:grpSpPr>
      <p:sp>
        <p:nvSpPr>
          <p:cNvPr id="7" name="Text 3">
            <a:extLst>
              <a:ext uri="{FF2B5EF4-FFF2-40B4-BE49-F238E27FC236}">
                <a16:creationId xmlns:a16="http://schemas.microsoft.com/office/drawing/2014/main" id="{98DDF37A-535A-9FE9-A671-17E9798CFB73}"/>
              </a:ext>
            </a:extLst>
          </p:cNvPr>
          <p:cNvSpPr/>
          <p:nvPr/>
        </p:nvSpPr>
        <p:spPr>
          <a:xfrm>
            <a:off x="3213497" y="5379839"/>
            <a:ext cx="5144214" cy="1270159"/>
          </a:xfrm>
          <a:prstGeom prst="rect">
            <a:avLst/>
          </a:prstGeom>
          <a:noFill/>
          <a:ln/>
        </p:spPr>
        <p:txBody>
          <a:bodyPr wrap="square" lIns="0" tIns="0" rIns="0" bIns="0" rtlCol="0" anchor="t"/>
          <a:lstStyle/>
          <a:p>
            <a:pPr marL="342900" indent="-342900" algn="l">
              <a:lnSpc>
                <a:spcPts val="2500"/>
              </a:lnSpc>
              <a:buSzPct val="100000"/>
              <a:buChar char="•"/>
            </a:pPr>
            <a:endParaRPr lang="en-US" sz="1550" dirty="0"/>
          </a:p>
        </p:txBody>
      </p:sp>
      <p:sp>
        <p:nvSpPr>
          <p:cNvPr id="14" name="Rectangle 13">
            <a:extLst>
              <a:ext uri="{FF2B5EF4-FFF2-40B4-BE49-F238E27FC236}">
                <a16:creationId xmlns:a16="http://schemas.microsoft.com/office/drawing/2014/main" id="{F1892F2A-843F-DD77-5AD4-3C0F12A26856}"/>
              </a:ext>
            </a:extLst>
          </p:cNvPr>
          <p:cNvSpPr/>
          <p:nvPr/>
        </p:nvSpPr>
        <p:spPr>
          <a:xfrm>
            <a:off x="1906089" y="2694159"/>
            <a:ext cx="10818221" cy="2646878"/>
          </a:xfrm>
          <a:prstGeom prst="rect">
            <a:avLst/>
          </a:prstGeom>
          <a:noFill/>
        </p:spPr>
        <p:txBody>
          <a:bodyPr wrap="square" lIns="91440" tIns="45720" rIns="91440" bIns="45720">
            <a:spAutoFit/>
          </a:bodyPr>
          <a:lstStyle/>
          <a:p>
            <a:pPr algn="ctr"/>
            <a:r>
              <a:rPr lang="en-US" sz="16600" b="1" dirty="0">
                <a:ln w="6600">
                  <a:solidFill>
                    <a:schemeClr val="tx1"/>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332257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81939"/>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Agenda</a:t>
            </a:r>
            <a:endParaRPr lang="en-US" sz="3900" b="1" dirty="0">
              <a:latin typeface="Garamond" panose="02020404030301010803" pitchFamily="18" charset="0"/>
            </a:endParaRPr>
          </a:p>
        </p:txBody>
      </p:sp>
      <p:sp>
        <p:nvSpPr>
          <p:cNvPr id="3" name="Shape 1"/>
          <p:cNvSpPr/>
          <p:nvPr/>
        </p:nvSpPr>
        <p:spPr>
          <a:xfrm>
            <a:off x="793790" y="3496508"/>
            <a:ext cx="4215289"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4" name="Image 0" descr="preencoded.png"/>
          <p:cNvPicPr>
            <a:picLocks noChangeAspect="1"/>
          </p:cNvPicPr>
          <p:nvPr/>
        </p:nvPicPr>
        <p:blipFill>
          <a:blip r:embed="rId3"/>
          <a:stretch>
            <a:fillRect/>
          </a:stretch>
        </p:blipFill>
        <p:spPr>
          <a:xfrm>
            <a:off x="793790" y="3473648"/>
            <a:ext cx="4215289" cy="91440"/>
          </a:xfrm>
          <a:prstGeom prst="rect">
            <a:avLst/>
          </a:prstGeom>
        </p:spPr>
      </p:pic>
      <p:pic>
        <p:nvPicPr>
          <p:cNvPr id="5" name="Image 1" descr="Bar graph with upward trend with solid fill"/>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603778" y="3198852"/>
            <a:ext cx="595313" cy="595313"/>
          </a:xfrm>
          <a:prstGeom prst="rect">
            <a:avLst/>
          </a:prstGeom>
        </p:spPr>
      </p:pic>
      <p:sp>
        <p:nvSpPr>
          <p:cNvPr id="7" name="Text 2"/>
          <p:cNvSpPr/>
          <p:nvPr/>
        </p:nvSpPr>
        <p:spPr>
          <a:xfrm>
            <a:off x="2034242" y="3959721"/>
            <a:ext cx="1723111" cy="347840"/>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a:t>
            </a:r>
            <a:endParaRPr lang="en-US" sz="1950" b="1" dirty="0">
              <a:latin typeface="Garamond" panose="02020404030301010803" pitchFamily="18" charset="0"/>
            </a:endParaRPr>
          </a:p>
        </p:txBody>
      </p:sp>
      <p:sp>
        <p:nvSpPr>
          <p:cNvPr id="8" name="Shape 3"/>
          <p:cNvSpPr/>
          <p:nvPr/>
        </p:nvSpPr>
        <p:spPr>
          <a:xfrm>
            <a:off x="9305086" y="4601573"/>
            <a:ext cx="4215408"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9" name="Image 3" descr="preencoded.png"/>
          <p:cNvPicPr>
            <a:picLocks noChangeAspect="1"/>
          </p:cNvPicPr>
          <p:nvPr/>
        </p:nvPicPr>
        <p:blipFill>
          <a:blip r:embed="rId3"/>
          <a:stretch>
            <a:fillRect/>
          </a:stretch>
        </p:blipFill>
        <p:spPr>
          <a:xfrm>
            <a:off x="5207437" y="3473648"/>
            <a:ext cx="4215408" cy="91440"/>
          </a:xfrm>
          <a:prstGeom prst="rect">
            <a:avLst/>
          </a:prstGeom>
        </p:spPr>
      </p:pic>
      <p:sp>
        <p:nvSpPr>
          <p:cNvPr id="12" name="Text 4"/>
          <p:cNvSpPr/>
          <p:nvPr/>
        </p:nvSpPr>
        <p:spPr>
          <a:xfrm>
            <a:off x="6377707" y="394454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Methodology</a:t>
            </a:r>
            <a:endParaRPr lang="en-US" sz="1950" b="1" dirty="0">
              <a:latin typeface="Garamond" panose="02020404030301010803" pitchFamily="18" charset="0"/>
            </a:endParaRPr>
          </a:p>
        </p:txBody>
      </p:sp>
      <p:sp>
        <p:nvSpPr>
          <p:cNvPr id="13" name="Shape 5"/>
          <p:cNvSpPr/>
          <p:nvPr/>
        </p:nvSpPr>
        <p:spPr>
          <a:xfrm>
            <a:off x="9621203" y="3496508"/>
            <a:ext cx="4215289"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14" name="Image 6" descr="preencoded.png"/>
          <p:cNvPicPr>
            <a:picLocks noChangeAspect="1"/>
          </p:cNvPicPr>
          <p:nvPr/>
        </p:nvPicPr>
        <p:blipFill>
          <a:blip r:embed="rId3"/>
          <a:stretch>
            <a:fillRect/>
          </a:stretch>
        </p:blipFill>
        <p:spPr>
          <a:xfrm>
            <a:off x="9621203" y="3473648"/>
            <a:ext cx="4215289" cy="91440"/>
          </a:xfrm>
          <a:prstGeom prst="rect">
            <a:avLst/>
          </a:prstGeom>
        </p:spPr>
      </p:pic>
      <p:sp>
        <p:nvSpPr>
          <p:cNvPr id="17" name="Text 6"/>
          <p:cNvSpPr/>
          <p:nvPr/>
        </p:nvSpPr>
        <p:spPr>
          <a:xfrm>
            <a:off x="10029582" y="3960687"/>
            <a:ext cx="2766298"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a:t>
            </a:r>
            <a:endParaRPr lang="en-US" sz="1950" b="1" dirty="0">
              <a:latin typeface="Garamond" panose="02020404030301010803" pitchFamily="18" charset="0"/>
            </a:endParaRPr>
          </a:p>
        </p:txBody>
      </p:sp>
      <p:sp>
        <p:nvSpPr>
          <p:cNvPr id="18" name="Shape 7"/>
          <p:cNvSpPr/>
          <p:nvPr/>
        </p:nvSpPr>
        <p:spPr>
          <a:xfrm>
            <a:off x="793790" y="5020032"/>
            <a:ext cx="6422112"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19" name="Image 9" descr="preencoded.png"/>
          <p:cNvPicPr>
            <a:picLocks noChangeAspect="1"/>
          </p:cNvPicPr>
          <p:nvPr/>
        </p:nvPicPr>
        <p:blipFill>
          <a:blip r:embed="rId6"/>
          <a:stretch>
            <a:fillRect/>
          </a:stretch>
        </p:blipFill>
        <p:spPr>
          <a:xfrm>
            <a:off x="793790" y="4997172"/>
            <a:ext cx="6422112" cy="91440"/>
          </a:xfrm>
          <a:prstGeom prst="rect">
            <a:avLst/>
          </a:prstGeom>
        </p:spPr>
      </p:pic>
      <p:sp>
        <p:nvSpPr>
          <p:cNvPr id="22" name="Text 8"/>
          <p:cNvSpPr/>
          <p:nvPr/>
        </p:nvSpPr>
        <p:spPr>
          <a:xfrm>
            <a:off x="2326900" y="5561767"/>
            <a:ext cx="327469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Strategic Recommendation</a:t>
            </a:r>
            <a:endParaRPr lang="en-US" sz="1950" b="1" dirty="0">
              <a:latin typeface="Garamond" panose="02020404030301010803" pitchFamily="18" charset="0"/>
            </a:endParaRPr>
          </a:p>
        </p:txBody>
      </p:sp>
      <p:sp>
        <p:nvSpPr>
          <p:cNvPr id="23" name="Shape 9"/>
          <p:cNvSpPr/>
          <p:nvPr/>
        </p:nvSpPr>
        <p:spPr>
          <a:xfrm>
            <a:off x="7414260" y="5020032"/>
            <a:ext cx="6422231"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24" name="Image 12" descr="preencoded.png"/>
          <p:cNvPicPr>
            <a:picLocks noChangeAspect="1"/>
          </p:cNvPicPr>
          <p:nvPr/>
        </p:nvPicPr>
        <p:blipFill>
          <a:blip r:embed="rId6"/>
          <a:stretch>
            <a:fillRect/>
          </a:stretch>
        </p:blipFill>
        <p:spPr>
          <a:xfrm>
            <a:off x="7414260" y="4997172"/>
            <a:ext cx="6422231" cy="91440"/>
          </a:xfrm>
          <a:prstGeom prst="rect">
            <a:avLst/>
          </a:prstGeom>
        </p:spPr>
      </p:pic>
      <p:pic>
        <p:nvPicPr>
          <p:cNvPr id="25" name="Image 13" descr="preencoded.png"/>
          <p:cNvPicPr>
            <a:picLocks noChangeAspect="1"/>
          </p:cNvPicPr>
          <p:nvPr/>
        </p:nvPicPr>
        <p:blipFill>
          <a:blip r:embed="rId7"/>
          <a:stretch>
            <a:fillRect/>
          </a:stretch>
        </p:blipFill>
        <p:spPr>
          <a:xfrm>
            <a:off x="10327719" y="4722376"/>
            <a:ext cx="595313" cy="595313"/>
          </a:xfrm>
          <a:prstGeom prst="rect">
            <a:avLst/>
          </a:prstGeom>
        </p:spPr>
      </p:pic>
      <p:sp>
        <p:nvSpPr>
          <p:cNvPr id="27" name="Text 10"/>
          <p:cNvSpPr/>
          <p:nvPr/>
        </p:nvSpPr>
        <p:spPr>
          <a:xfrm>
            <a:off x="11039589" y="55161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Q &amp; A</a:t>
            </a:r>
            <a:endParaRPr lang="en-US" sz="1950" b="1" dirty="0">
              <a:latin typeface="Garamond" panose="02020404030301010803" pitchFamily="18" charset="0"/>
            </a:endParaRPr>
          </a:p>
        </p:txBody>
      </p:sp>
      <p:pic>
        <p:nvPicPr>
          <p:cNvPr id="29" name="Graphic 28" descr="Continuous Improvement with solid fill">
            <a:extLst>
              <a:ext uri="{FF2B5EF4-FFF2-40B4-BE49-F238E27FC236}">
                <a16:creationId xmlns:a16="http://schemas.microsoft.com/office/drawing/2014/main" id="{9D8F5405-7667-930D-C33B-1F84479FE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3760" y="3030141"/>
            <a:ext cx="914400" cy="914400"/>
          </a:xfrm>
          <a:prstGeom prst="rect">
            <a:avLst/>
          </a:prstGeom>
        </p:spPr>
      </p:pic>
      <p:pic>
        <p:nvPicPr>
          <p:cNvPr id="31" name="Graphic 30" descr="Presentation with pie chart with solid fill">
            <a:extLst>
              <a:ext uri="{FF2B5EF4-FFF2-40B4-BE49-F238E27FC236}">
                <a16:creationId xmlns:a16="http://schemas.microsoft.com/office/drawing/2014/main" id="{4CB30E55-BD35-B2DC-AAC7-75A5B63578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55590" y="3062168"/>
            <a:ext cx="914400" cy="914400"/>
          </a:xfrm>
          <a:prstGeom prst="rect">
            <a:avLst/>
          </a:prstGeom>
        </p:spPr>
      </p:pic>
      <p:pic>
        <p:nvPicPr>
          <p:cNvPr id="33" name="Graphic 32" descr="Lightbulb and gear with solid fill">
            <a:extLst>
              <a:ext uri="{FF2B5EF4-FFF2-40B4-BE49-F238E27FC236}">
                <a16:creationId xmlns:a16="http://schemas.microsoft.com/office/drawing/2014/main" id="{B822D561-6332-FCAE-3C2D-86B588FBAC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7047" y="4579088"/>
            <a:ext cx="914400" cy="914400"/>
          </a:xfrm>
          <a:prstGeom prst="rect">
            <a:avLst/>
          </a:prstGeom>
        </p:spPr>
      </p:pic>
      <p:pic>
        <p:nvPicPr>
          <p:cNvPr id="35" name="Graphic 34" descr="Questions with solid fill">
            <a:extLst>
              <a:ext uri="{FF2B5EF4-FFF2-40B4-BE49-F238E27FC236}">
                <a16:creationId xmlns:a16="http://schemas.microsoft.com/office/drawing/2014/main" id="{8F94D40C-7F4B-46E5-2766-1B94DE9CAE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5531" y="4524017"/>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26952"/>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 The Imbalance Challenge</a:t>
            </a:r>
            <a:endParaRPr lang="en-US" sz="3900" b="1" dirty="0">
              <a:latin typeface="Garamond" panose="02020404030301010803" pitchFamily="18" charset="0"/>
            </a:endParaRPr>
          </a:p>
        </p:txBody>
      </p:sp>
      <p:pic>
        <p:nvPicPr>
          <p:cNvPr id="4" name="Image 1" descr="preencoded.png"/>
          <p:cNvPicPr>
            <a:picLocks noChangeAspect="1"/>
          </p:cNvPicPr>
          <p:nvPr/>
        </p:nvPicPr>
        <p:blipFill>
          <a:blip r:embed="rId4"/>
          <a:stretch>
            <a:fillRect/>
          </a:stretch>
        </p:blipFill>
        <p:spPr>
          <a:xfrm>
            <a:off x="0" y="2705619"/>
            <a:ext cx="4571412" cy="4642831"/>
          </a:xfrm>
          <a:prstGeom prst="rect">
            <a:avLst/>
          </a:prstGeom>
        </p:spPr>
      </p:pic>
      <p:sp>
        <p:nvSpPr>
          <p:cNvPr id="5" name="Text 1"/>
          <p:cNvSpPr/>
          <p:nvPr/>
        </p:nvSpPr>
        <p:spPr>
          <a:xfrm>
            <a:off x="4821674" y="3063121"/>
            <a:ext cx="3003352" cy="372070"/>
          </a:xfrm>
          <a:prstGeom prst="rect">
            <a:avLst/>
          </a:prstGeom>
          <a:noFill/>
          <a:ln/>
        </p:spPr>
        <p:txBody>
          <a:bodyPr wrap="none" lIns="0" tIns="0" rIns="0" bIns="0" rtlCol="0" anchor="t"/>
          <a:lstStyle/>
          <a:p>
            <a:pPr marL="0" indent="0" algn="l">
              <a:lnSpc>
                <a:spcPts val="2900"/>
              </a:lnSpc>
              <a:buNone/>
            </a:pPr>
            <a:r>
              <a:rPr lang="en-US" sz="2300" b="1" dirty="0">
                <a:solidFill>
                  <a:srgbClr val="2C2926"/>
                </a:solidFill>
                <a:latin typeface="Garamond" panose="02020404030301010803" pitchFamily="18" charset="0"/>
                <a:ea typeface="Bricolage Grotesque Semi Bold" pitchFamily="34" charset="-122"/>
                <a:cs typeface="Bricolage Grotesque Semi Bold" pitchFamily="34" charset="-120"/>
              </a:rPr>
              <a:t>Needle in a Haystack</a:t>
            </a:r>
            <a:endParaRPr lang="en-US" sz="2300" b="1" dirty="0">
              <a:latin typeface="Garamond" panose="02020404030301010803" pitchFamily="18" charset="0"/>
            </a:endParaRPr>
          </a:p>
        </p:txBody>
      </p:sp>
      <p:sp>
        <p:nvSpPr>
          <p:cNvPr id="6" name="Text 2"/>
          <p:cNvSpPr/>
          <p:nvPr/>
        </p:nvSpPr>
        <p:spPr>
          <a:xfrm>
            <a:off x="4821674" y="3633548"/>
            <a:ext cx="3536156" cy="3269099"/>
          </a:xfrm>
          <a:prstGeom prst="rect">
            <a:avLst/>
          </a:prstGeom>
          <a:noFill/>
          <a:ln/>
        </p:spPr>
        <p:txBody>
          <a:bodyPr wrap="square" lIns="0" tIns="0" rIns="0" bIns="0" rtlCol="0" anchor="t"/>
          <a:lstStyle/>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Contained 284,807 transactions.</a:t>
            </a:r>
          </a:p>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Only 492 were fraudulent.</a:t>
            </a:r>
          </a:p>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Extreme imbalance (around 0.17% fraud) makes standard detection methods ineffective.</a:t>
            </a:r>
            <a:endParaRPr lang="en-US" sz="2400" dirty="0">
              <a:latin typeface="Garamond" panose="02020404030301010803" pitchFamily="18" charset="0"/>
            </a:endParaRPr>
          </a:p>
        </p:txBody>
      </p:sp>
      <p:pic>
        <p:nvPicPr>
          <p:cNvPr id="8" name="Image 1" descr="Bar graph with upward trend with solid fill">
            <a:extLst>
              <a:ext uri="{FF2B5EF4-FFF2-40B4-BE49-F238E27FC236}">
                <a16:creationId xmlns:a16="http://schemas.microsoft.com/office/drawing/2014/main" id="{21336ADC-CB65-50A1-92E0-6D602219D29D}"/>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537496" y="449470"/>
            <a:ext cx="738970" cy="7389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4023" y="817651"/>
            <a:ext cx="7803475" cy="589121"/>
          </a:xfrm>
          <a:prstGeom prst="rect">
            <a:avLst/>
          </a:prstGeom>
          <a:noFill/>
          <a:ln/>
        </p:spPr>
        <p:txBody>
          <a:bodyPr wrap="none" lIns="0" tIns="0" rIns="0" bIns="0" rtlCol="0" anchor="t"/>
          <a:lstStyle/>
          <a:p>
            <a:pPr marL="0" indent="0" algn="l">
              <a:lnSpc>
                <a:spcPts val="4600"/>
              </a:lnSpc>
              <a:buNone/>
            </a:pPr>
            <a:r>
              <a:rPr lang="en-US" sz="370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 Spending Patterns</a:t>
            </a:r>
            <a:endParaRPr lang="en-US" sz="3700" b="1" dirty="0">
              <a:latin typeface="Garamond" panose="02020404030301010803" pitchFamily="18" charset="0"/>
            </a:endParaRPr>
          </a:p>
        </p:txBody>
      </p:sp>
      <p:pic>
        <p:nvPicPr>
          <p:cNvPr id="3" name="Image 0" descr="preencoded.png"/>
          <p:cNvPicPr>
            <a:picLocks noChangeAspect="1"/>
          </p:cNvPicPr>
          <p:nvPr/>
        </p:nvPicPr>
        <p:blipFill>
          <a:blip r:embed="rId3"/>
          <a:stretch>
            <a:fillRect/>
          </a:stretch>
        </p:blipFill>
        <p:spPr>
          <a:xfrm>
            <a:off x="754023" y="1602343"/>
            <a:ext cx="6323648" cy="5896808"/>
          </a:xfrm>
          <a:prstGeom prst="rect">
            <a:avLst/>
          </a:prstGeom>
        </p:spPr>
      </p:pic>
      <p:sp>
        <p:nvSpPr>
          <p:cNvPr id="4" name="Text 1"/>
          <p:cNvSpPr/>
          <p:nvPr/>
        </p:nvSpPr>
        <p:spPr>
          <a:xfrm>
            <a:off x="7552730" y="1578769"/>
            <a:ext cx="4140398" cy="353378"/>
          </a:xfrm>
          <a:prstGeom prst="rect">
            <a:avLst/>
          </a:prstGeom>
          <a:noFill/>
          <a:ln/>
        </p:spPr>
        <p:txBody>
          <a:bodyPr wrap="none" lIns="0" tIns="0" rIns="0" bIns="0" rtlCol="0" anchor="t"/>
          <a:lstStyle/>
          <a:p>
            <a:pPr marL="0" indent="0" algn="l">
              <a:lnSpc>
                <a:spcPts val="2750"/>
              </a:lnSpc>
              <a:buNone/>
            </a:pPr>
            <a:r>
              <a:rPr lang="en-US" sz="2200" b="1" dirty="0">
                <a:solidFill>
                  <a:srgbClr val="2C2926"/>
                </a:solidFill>
                <a:latin typeface="Garamond" panose="02020404030301010803" pitchFamily="18" charset="0"/>
                <a:ea typeface="Bricolage Grotesque Semi Bold" pitchFamily="34" charset="-122"/>
                <a:cs typeface="Bricolage Grotesque Semi Bold" pitchFamily="34" charset="-120"/>
              </a:rPr>
              <a:t>Fraud vs. Normal Transactions</a:t>
            </a:r>
            <a:endParaRPr lang="en-US" sz="2200" b="1" dirty="0">
              <a:latin typeface="Garamond" panose="02020404030301010803" pitchFamily="18" charset="0"/>
            </a:endParaRPr>
          </a:p>
        </p:txBody>
      </p:sp>
      <p:sp>
        <p:nvSpPr>
          <p:cNvPr id="5" name="Text 2"/>
          <p:cNvSpPr/>
          <p:nvPr/>
        </p:nvSpPr>
        <p:spPr>
          <a:xfrm>
            <a:off x="7552730" y="2120622"/>
            <a:ext cx="6331268" cy="602933"/>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Fraud:</a:t>
            </a:r>
            <a:r>
              <a:rPr lang="en-US" dirty="0">
                <a:solidFill>
                  <a:srgbClr val="2C2926"/>
                </a:solidFill>
                <a:latin typeface="Garamond" panose="02020404030301010803" pitchFamily="18" charset="0"/>
                <a:ea typeface="Inter" pitchFamily="34" charset="-122"/>
                <a:cs typeface="Inter" pitchFamily="34" charset="-120"/>
              </a:rPr>
              <a:t> Predominantly low-value transactions. Fraudsters test cards with small amounts to avoid triggering alerts.</a:t>
            </a:r>
            <a:endParaRPr lang="en-US" dirty="0">
              <a:latin typeface="Garamond" panose="02020404030301010803" pitchFamily="18" charset="0"/>
            </a:endParaRPr>
          </a:p>
        </p:txBody>
      </p:sp>
      <p:sp>
        <p:nvSpPr>
          <p:cNvPr id="6" name="Text 3"/>
          <p:cNvSpPr/>
          <p:nvPr/>
        </p:nvSpPr>
        <p:spPr>
          <a:xfrm>
            <a:off x="7552730" y="2789515"/>
            <a:ext cx="6331268" cy="602933"/>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Normal:</a:t>
            </a:r>
            <a:r>
              <a:rPr lang="en-US" dirty="0">
                <a:solidFill>
                  <a:srgbClr val="2C2926"/>
                </a:solidFill>
                <a:latin typeface="Garamond" panose="02020404030301010803" pitchFamily="18" charset="0"/>
                <a:ea typeface="Inter" pitchFamily="34" charset="-122"/>
                <a:cs typeface="Inter" pitchFamily="34" charset="-120"/>
              </a:rPr>
              <a:t> Spans the full range of low to high amounts, reflecting diverse consumer behavior.</a:t>
            </a:r>
            <a:endParaRPr lang="en-US" dirty="0">
              <a:latin typeface="Garamond" panose="02020404030301010803" pitchFamily="18" charset="0"/>
            </a:endParaRPr>
          </a:p>
        </p:txBody>
      </p:sp>
      <p:sp>
        <p:nvSpPr>
          <p:cNvPr id="7" name="Text 4"/>
          <p:cNvSpPr/>
          <p:nvPr/>
        </p:nvSpPr>
        <p:spPr>
          <a:xfrm>
            <a:off x="7552730" y="3562112"/>
            <a:ext cx="6331268" cy="904399"/>
          </a:xfrm>
          <a:prstGeom prst="rect">
            <a:avLst/>
          </a:prstGeom>
          <a:noFill/>
          <a:ln/>
        </p:spPr>
        <p:txBody>
          <a:bodyPr wrap="square" lIns="0" tIns="0" rIns="0" bIns="0" rtlCol="0" anchor="t"/>
          <a:lstStyle/>
          <a:p>
            <a:pPr marL="0" indent="0" algn="l">
              <a:lnSpc>
                <a:spcPts val="2350"/>
              </a:lnSpc>
              <a:buNone/>
            </a:pPr>
            <a:r>
              <a:rPr lang="en-US" b="1" dirty="0">
                <a:solidFill>
                  <a:srgbClr val="2C2926"/>
                </a:solidFill>
                <a:latin typeface="Garamond" panose="02020404030301010803" pitchFamily="18" charset="0"/>
                <a:ea typeface="Inter" pitchFamily="34" charset="-122"/>
                <a:cs typeface="Inter" pitchFamily="34" charset="-120"/>
              </a:rPr>
              <a:t>Takeaway:</a:t>
            </a:r>
            <a:r>
              <a:rPr lang="en-US" dirty="0">
                <a:solidFill>
                  <a:srgbClr val="2C2926"/>
                </a:solidFill>
                <a:latin typeface="Garamond" panose="02020404030301010803" pitchFamily="18" charset="0"/>
                <a:ea typeface="Inter" pitchFamily="34" charset="-122"/>
                <a:cs typeface="Inter" pitchFamily="34" charset="-120"/>
              </a:rPr>
              <a:t> We cannot rely on high transaction amounts alone to flag fraud. Our model must identify complex, hidden patterns within the data, moving beyond simple thresholds.</a:t>
            </a:r>
            <a:endParaRPr lang="en-US" dirty="0">
              <a:latin typeface="Garamond" panose="02020404030301010803" pitchFamily="18" charset="0"/>
            </a:endParaRPr>
          </a:p>
        </p:txBody>
      </p:sp>
      <p:pic>
        <p:nvPicPr>
          <p:cNvPr id="11" name="Picture 10" descr="A graph of blue and orange dots&#10;&#10;AI-generated content may be incorrect.">
            <a:extLst>
              <a:ext uri="{FF2B5EF4-FFF2-40B4-BE49-F238E27FC236}">
                <a16:creationId xmlns:a16="http://schemas.microsoft.com/office/drawing/2014/main" id="{84BCEA2C-CADA-66D6-8D6F-852AA30CCDC5}"/>
              </a:ext>
            </a:extLst>
          </p:cNvPr>
          <p:cNvPicPr>
            <a:picLocks noChangeAspect="1"/>
          </p:cNvPicPr>
          <p:nvPr/>
        </p:nvPicPr>
        <p:blipFill>
          <a:blip r:embed="rId4"/>
          <a:stretch>
            <a:fillRect/>
          </a:stretch>
        </p:blipFill>
        <p:spPr>
          <a:xfrm>
            <a:off x="7315200" y="4636175"/>
            <a:ext cx="6848475" cy="2990850"/>
          </a:xfrm>
          <a:prstGeom prst="rect">
            <a:avLst/>
          </a:prstGeom>
        </p:spPr>
      </p:pic>
      <p:pic>
        <p:nvPicPr>
          <p:cNvPr id="12" name="Image 1" descr="Bar graph with upward trend with solid fill">
            <a:extLst>
              <a:ext uri="{FF2B5EF4-FFF2-40B4-BE49-F238E27FC236}">
                <a16:creationId xmlns:a16="http://schemas.microsoft.com/office/drawing/2014/main" id="{DB8F2BA0-3689-8AB5-8003-947C9F7E8A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26753" y="78681"/>
            <a:ext cx="738970" cy="738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66723" y="628300"/>
            <a:ext cx="7783354" cy="1062752"/>
          </a:xfrm>
          <a:prstGeom prst="rect">
            <a:avLst/>
          </a:prstGeom>
          <a:noFill/>
          <a:ln/>
        </p:spPr>
        <p:txBody>
          <a:bodyPr wrap="square" lIns="0" tIns="0" rIns="0" bIns="0" rtlCol="0" anchor="t"/>
          <a:lstStyle/>
          <a:p>
            <a:pPr marL="0" indent="0" algn="l">
              <a:lnSpc>
                <a:spcPts val="4150"/>
              </a:lnSpc>
              <a:buNone/>
            </a:pPr>
            <a:r>
              <a:rPr lang="en-US" sz="3300" b="1" dirty="0">
                <a:solidFill>
                  <a:srgbClr val="2C2926"/>
                </a:solidFill>
                <a:latin typeface="Garamond" panose="02020404030301010803" pitchFamily="18" charset="0"/>
                <a:ea typeface="Bricolage Grotesque Semi Bold" pitchFamily="34" charset="-122"/>
                <a:cs typeface="Bricolage Grotesque Semi Bold" pitchFamily="34" charset="-120"/>
              </a:rPr>
              <a:t>Methodology: Building a Robust System</a:t>
            </a:r>
            <a:endParaRPr lang="en-US" sz="3300" b="1" dirty="0">
              <a:latin typeface="Garamond" panose="02020404030301010803" pitchFamily="18" charset="0"/>
            </a:endParaRPr>
          </a:p>
        </p:txBody>
      </p:sp>
      <p:sp>
        <p:nvSpPr>
          <p:cNvPr id="4" name="Shape 1"/>
          <p:cNvSpPr/>
          <p:nvPr/>
        </p:nvSpPr>
        <p:spPr>
          <a:xfrm>
            <a:off x="6166723" y="1813084"/>
            <a:ext cx="3806666" cy="3032998"/>
          </a:xfrm>
          <a:prstGeom prst="roundRect">
            <a:avLst>
              <a:gd name="adj" fmla="val 3618"/>
            </a:avLst>
          </a:prstGeom>
          <a:solidFill>
            <a:srgbClr val="FFFFFF">
              <a:alpha val="95000"/>
            </a:srgbClr>
          </a:solidFill>
          <a:ln w="22860">
            <a:solidFill>
              <a:srgbClr val="F8ECD3"/>
            </a:solidFill>
            <a:prstDash val="solid"/>
          </a:ln>
        </p:spPr>
        <p:txBody>
          <a:bodyPr/>
          <a:lstStyle/>
          <a:p>
            <a:endParaRPr lang="en-US" sz="2400">
              <a:latin typeface="Garamond" panose="02020404030301010803" pitchFamily="18" charset="0"/>
            </a:endParaRPr>
          </a:p>
        </p:txBody>
      </p:sp>
      <p:pic>
        <p:nvPicPr>
          <p:cNvPr id="5" name="Image 1" descr="preencoded.png"/>
          <p:cNvPicPr>
            <a:picLocks noChangeAspect="1"/>
          </p:cNvPicPr>
          <p:nvPr/>
        </p:nvPicPr>
        <p:blipFill>
          <a:blip r:embed="rId4"/>
          <a:stretch>
            <a:fillRect/>
          </a:stretch>
        </p:blipFill>
        <p:spPr>
          <a:xfrm>
            <a:off x="6143863" y="1813084"/>
            <a:ext cx="91440" cy="3032998"/>
          </a:xfrm>
          <a:prstGeom prst="rect">
            <a:avLst/>
          </a:prstGeom>
        </p:spPr>
      </p:pic>
      <p:sp>
        <p:nvSpPr>
          <p:cNvPr id="6" name="Text 2"/>
          <p:cNvSpPr/>
          <p:nvPr/>
        </p:nvSpPr>
        <p:spPr>
          <a:xfrm>
            <a:off x="6428184" y="2005965"/>
            <a:ext cx="2125980"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Data Preparation</a:t>
            </a:r>
            <a:endParaRPr lang="en-US" sz="2000" b="1" dirty="0">
              <a:latin typeface="Garamond" panose="02020404030301010803" pitchFamily="18" charset="0"/>
            </a:endParaRPr>
          </a:p>
        </p:txBody>
      </p:sp>
      <p:sp>
        <p:nvSpPr>
          <p:cNvPr id="7" name="Text 3"/>
          <p:cNvSpPr/>
          <p:nvPr/>
        </p:nvSpPr>
        <p:spPr>
          <a:xfrm>
            <a:off x="6428184" y="2373749"/>
            <a:ext cx="3352324" cy="816531"/>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Scaling:</a:t>
            </a:r>
            <a:r>
              <a:rPr lang="en-US" sz="1600" dirty="0">
                <a:solidFill>
                  <a:srgbClr val="2C2926"/>
                </a:solidFill>
                <a:latin typeface="Garamond" panose="02020404030301010803" pitchFamily="18" charset="0"/>
                <a:ea typeface="Inter" pitchFamily="34" charset="-122"/>
                <a:cs typeface="Inter" pitchFamily="34" charset="-120"/>
              </a:rPr>
              <a:t> Applied Robust Scaling to "Time" and "Amount" to prevent outliers from skewing results.</a:t>
            </a:r>
            <a:endParaRPr lang="en-US" sz="1600" dirty="0">
              <a:latin typeface="Garamond" panose="02020404030301010803" pitchFamily="18" charset="0"/>
            </a:endParaRPr>
          </a:p>
        </p:txBody>
      </p:sp>
      <p:sp>
        <p:nvSpPr>
          <p:cNvPr id="8" name="Text 4"/>
          <p:cNvSpPr/>
          <p:nvPr/>
        </p:nvSpPr>
        <p:spPr>
          <a:xfrm>
            <a:off x="6428184" y="3249692"/>
            <a:ext cx="3352324" cy="1088708"/>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Splitting:</a:t>
            </a:r>
            <a:r>
              <a:rPr lang="en-US" sz="1600" dirty="0">
                <a:solidFill>
                  <a:srgbClr val="2C2926"/>
                </a:solidFill>
                <a:latin typeface="Garamond" panose="02020404030301010803" pitchFamily="18" charset="0"/>
                <a:ea typeface="Inter" pitchFamily="34" charset="-122"/>
                <a:cs typeface="Inter" pitchFamily="34" charset="-120"/>
              </a:rPr>
              <a:t> Divided data into 70% Training (to teach the model) and 30% Testing (to evaluate performance on unseen data).</a:t>
            </a:r>
            <a:endParaRPr lang="en-US" sz="1600" dirty="0">
              <a:latin typeface="Garamond" panose="02020404030301010803" pitchFamily="18" charset="0"/>
            </a:endParaRPr>
          </a:p>
        </p:txBody>
      </p:sp>
      <p:sp>
        <p:nvSpPr>
          <p:cNvPr id="9" name="Shape 5"/>
          <p:cNvSpPr/>
          <p:nvPr/>
        </p:nvSpPr>
        <p:spPr>
          <a:xfrm>
            <a:off x="10143411" y="1813084"/>
            <a:ext cx="3806666" cy="3032998"/>
          </a:xfrm>
          <a:prstGeom prst="roundRect">
            <a:avLst>
              <a:gd name="adj" fmla="val 3618"/>
            </a:avLst>
          </a:prstGeom>
          <a:solidFill>
            <a:srgbClr val="FFFFFF">
              <a:alpha val="95000"/>
            </a:srgbClr>
          </a:solidFill>
          <a:ln w="22860">
            <a:solidFill>
              <a:srgbClr val="F8ECD3"/>
            </a:solidFill>
            <a:prstDash val="solid"/>
          </a:ln>
        </p:spPr>
        <p:txBody>
          <a:bodyPr/>
          <a:lstStyle/>
          <a:p>
            <a:endParaRPr lang="en-US" sz="2400">
              <a:latin typeface="Garamond" panose="02020404030301010803" pitchFamily="18" charset="0"/>
            </a:endParaRPr>
          </a:p>
        </p:txBody>
      </p:sp>
      <p:pic>
        <p:nvPicPr>
          <p:cNvPr id="10" name="Image 2" descr="preencoded.png"/>
          <p:cNvPicPr>
            <a:picLocks noChangeAspect="1"/>
          </p:cNvPicPr>
          <p:nvPr/>
        </p:nvPicPr>
        <p:blipFill>
          <a:blip r:embed="rId4"/>
          <a:stretch>
            <a:fillRect/>
          </a:stretch>
        </p:blipFill>
        <p:spPr>
          <a:xfrm>
            <a:off x="10120551" y="1813084"/>
            <a:ext cx="91440" cy="3032998"/>
          </a:xfrm>
          <a:prstGeom prst="rect">
            <a:avLst/>
          </a:prstGeom>
        </p:spPr>
      </p:pic>
      <p:sp>
        <p:nvSpPr>
          <p:cNvPr id="11" name="Text 6"/>
          <p:cNvSpPr/>
          <p:nvPr/>
        </p:nvSpPr>
        <p:spPr>
          <a:xfrm>
            <a:off x="10404872" y="2005965"/>
            <a:ext cx="2260521"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Solving the Imbalance</a:t>
            </a:r>
            <a:endParaRPr lang="en-US" sz="2000" b="1" dirty="0">
              <a:latin typeface="Garamond" panose="02020404030301010803" pitchFamily="18" charset="0"/>
            </a:endParaRPr>
          </a:p>
        </p:txBody>
      </p:sp>
      <p:sp>
        <p:nvSpPr>
          <p:cNvPr id="12" name="Text 7"/>
          <p:cNvSpPr/>
          <p:nvPr/>
        </p:nvSpPr>
        <p:spPr>
          <a:xfrm>
            <a:off x="10404872" y="2373749"/>
            <a:ext cx="3352324" cy="816531"/>
          </a:xfrm>
          <a:prstGeom prst="rect">
            <a:avLst/>
          </a:prstGeom>
          <a:noFill/>
          <a:ln/>
        </p:spPr>
        <p:txBody>
          <a:bodyPr wrap="square" lIns="0" tIns="0" rIns="0" bIns="0" rtlCol="0" anchor="t"/>
          <a:lstStyle/>
          <a:p>
            <a:pPr marL="0" indent="0" algn="just">
              <a:lnSpc>
                <a:spcPts val="2100"/>
              </a:lnSpc>
              <a:buNone/>
            </a:pPr>
            <a:r>
              <a:rPr lang="en-US" sz="1600" dirty="0">
                <a:solidFill>
                  <a:srgbClr val="2C2926"/>
                </a:solidFill>
                <a:latin typeface="Garamond" panose="02020404030301010803" pitchFamily="18" charset="0"/>
                <a:ea typeface="Inter" pitchFamily="34" charset="-122"/>
                <a:cs typeface="Inter" pitchFamily="34" charset="-120"/>
              </a:rPr>
              <a:t>Fraud represents only 0.17% of data, making it hard for models to learn effectively.</a:t>
            </a:r>
            <a:endParaRPr lang="en-US" sz="1600" dirty="0">
              <a:latin typeface="Garamond" panose="02020404030301010803" pitchFamily="18" charset="0"/>
            </a:endParaRPr>
          </a:p>
        </p:txBody>
      </p:sp>
      <p:sp>
        <p:nvSpPr>
          <p:cNvPr id="13" name="Text 8"/>
          <p:cNvSpPr/>
          <p:nvPr/>
        </p:nvSpPr>
        <p:spPr>
          <a:xfrm>
            <a:off x="10404872" y="3292316"/>
            <a:ext cx="3352324" cy="1360884"/>
          </a:xfrm>
          <a:prstGeom prst="rect">
            <a:avLst/>
          </a:prstGeom>
          <a:noFill/>
          <a:ln/>
        </p:spPr>
        <p:txBody>
          <a:bodyPr wrap="square" lIns="0" tIns="0" rIns="0" bIns="0" rtlCol="0" anchor="t"/>
          <a:lstStyle/>
          <a:p>
            <a:pPr marL="0" indent="0" algn="just">
              <a:lnSpc>
                <a:spcPts val="2100"/>
              </a:lnSpc>
              <a:buNone/>
            </a:pPr>
            <a:r>
              <a:rPr lang="en-US" sz="1600" b="1" dirty="0">
                <a:solidFill>
                  <a:srgbClr val="2C2926"/>
                </a:solidFill>
                <a:latin typeface="Garamond" panose="02020404030301010803" pitchFamily="18" charset="0"/>
                <a:ea typeface="Inter" pitchFamily="34" charset="-122"/>
                <a:cs typeface="Inter" pitchFamily="34" charset="-120"/>
              </a:rPr>
              <a:t>Solution:</a:t>
            </a:r>
            <a:r>
              <a:rPr lang="en-US" sz="1600" dirty="0">
                <a:solidFill>
                  <a:srgbClr val="2C2926"/>
                </a:solidFill>
                <a:latin typeface="Garamond" panose="02020404030301010803" pitchFamily="18" charset="0"/>
                <a:ea typeface="Inter" pitchFamily="34" charset="-122"/>
                <a:cs typeface="Inter" pitchFamily="34" charset="-120"/>
              </a:rPr>
              <a:t> Implemented SMOTE (Synthetic Minority Over-sampling Technique) to generate synthetic fraud examples, balancing the training set for better learning of crime patterns.</a:t>
            </a:r>
            <a:endParaRPr lang="en-US" sz="1600" dirty="0">
              <a:latin typeface="Garamond" panose="02020404030301010803" pitchFamily="18" charset="0"/>
            </a:endParaRPr>
          </a:p>
        </p:txBody>
      </p:sp>
      <p:sp>
        <p:nvSpPr>
          <p:cNvPr id="14" name="Shape 9"/>
          <p:cNvSpPr/>
          <p:nvPr/>
        </p:nvSpPr>
        <p:spPr>
          <a:xfrm>
            <a:off x="6166723" y="5016103"/>
            <a:ext cx="3806666" cy="2718197"/>
          </a:xfrm>
          <a:prstGeom prst="roundRect">
            <a:avLst>
              <a:gd name="adj" fmla="val 4037"/>
            </a:avLst>
          </a:prstGeom>
          <a:solidFill>
            <a:srgbClr val="FFFFFF">
              <a:alpha val="95000"/>
            </a:srgbClr>
          </a:solidFill>
          <a:ln w="22860">
            <a:solidFill>
              <a:srgbClr val="F8ECD3"/>
            </a:solidFill>
            <a:prstDash val="solid"/>
          </a:ln>
        </p:spPr>
        <p:txBody>
          <a:bodyPr/>
          <a:lstStyle/>
          <a:p>
            <a:endParaRPr lang="en-US">
              <a:latin typeface="Garamond" panose="02020404030301010803" pitchFamily="18" charset="0"/>
            </a:endParaRPr>
          </a:p>
        </p:txBody>
      </p:sp>
      <p:pic>
        <p:nvPicPr>
          <p:cNvPr id="15" name="Image 3" descr="preencoded.png"/>
          <p:cNvPicPr>
            <a:picLocks noChangeAspect="1"/>
          </p:cNvPicPr>
          <p:nvPr/>
        </p:nvPicPr>
        <p:blipFill>
          <a:blip r:embed="rId5"/>
          <a:stretch>
            <a:fillRect/>
          </a:stretch>
        </p:blipFill>
        <p:spPr>
          <a:xfrm>
            <a:off x="6143863" y="5016103"/>
            <a:ext cx="91440" cy="2718197"/>
          </a:xfrm>
          <a:prstGeom prst="rect">
            <a:avLst/>
          </a:prstGeom>
        </p:spPr>
      </p:pic>
      <p:sp>
        <p:nvSpPr>
          <p:cNvPr id="16" name="Text 10"/>
          <p:cNvSpPr/>
          <p:nvPr/>
        </p:nvSpPr>
        <p:spPr>
          <a:xfrm>
            <a:off x="6428184" y="5208984"/>
            <a:ext cx="2467332"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Dual-Model Comparison</a:t>
            </a:r>
            <a:endParaRPr lang="en-US" sz="2000" b="1" dirty="0">
              <a:latin typeface="Garamond" panose="02020404030301010803" pitchFamily="18" charset="0"/>
            </a:endParaRPr>
          </a:p>
        </p:txBody>
      </p:sp>
      <p:sp>
        <p:nvSpPr>
          <p:cNvPr id="17" name="Text 11"/>
          <p:cNvSpPr/>
          <p:nvPr/>
        </p:nvSpPr>
        <p:spPr>
          <a:xfrm>
            <a:off x="6428184" y="5576768"/>
            <a:ext cx="3352324" cy="816531"/>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Unsupervised ("The Watchdog"):</a:t>
            </a:r>
            <a:r>
              <a:rPr lang="en-US" sz="1600" dirty="0">
                <a:solidFill>
                  <a:srgbClr val="2C2926"/>
                </a:solidFill>
                <a:latin typeface="Garamond" panose="02020404030301010803" pitchFamily="18" charset="0"/>
                <a:ea typeface="Inter" pitchFamily="34" charset="-122"/>
                <a:cs typeface="Inter" pitchFamily="34" charset="-120"/>
              </a:rPr>
              <a:t> Isolation Forest – Scans for anomalies without prior knowledge of fraud.</a:t>
            </a:r>
            <a:endParaRPr lang="en-US" sz="1600" dirty="0">
              <a:latin typeface="Garamond" panose="02020404030301010803" pitchFamily="18" charset="0"/>
            </a:endParaRPr>
          </a:p>
        </p:txBody>
      </p:sp>
      <p:sp>
        <p:nvSpPr>
          <p:cNvPr id="18" name="Text 12"/>
          <p:cNvSpPr/>
          <p:nvPr/>
        </p:nvSpPr>
        <p:spPr>
          <a:xfrm>
            <a:off x="6428184" y="6452711"/>
            <a:ext cx="3352324" cy="1088708"/>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Supervised ("The Detective"):</a:t>
            </a:r>
            <a:r>
              <a:rPr lang="en-US" sz="1600" dirty="0">
                <a:solidFill>
                  <a:srgbClr val="2C2926"/>
                </a:solidFill>
                <a:latin typeface="Garamond" panose="02020404030301010803" pitchFamily="18" charset="0"/>
                <a:ea typeface="Inter" pitchFamily="34" charset="-122"/>
                <a:cs typeface="Inter" pitchFamily="34" charset="-120"/>
              </a:rPr>
              <a:t> XGBoost – Uses historical data to classify transactions as "Normal" or "Fraud" with high precision.</a:t>
            </a:r>
            <a:endParaRPr lang="en-US" sz="1600" dirty="0">
              <a:latin typeface="Garamond" panose="02020404030301010803" pitchFamily="18" charset="0"/>
            </a:endParaRPr>
          </a:p>
        </p:txBody>
      </p:sp>
      <p:pic>
        <p:nvPicPr>
          <p:cNvPr id="19" name="Graphic 18" descr="Continuous Improvement with solid fill">
            <a:extLst>
              <a:ext uri="{FF2B5EF4-FFF2-40B4-BE49-F238E27FC236}">
                <a16:creationId xmlns:a16="http://schemas.microsoft.com/office/drawing/2014/main" id="{80121A81-7A4B-C366-FD8E-B14FF9AC3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682" y="3631"/>
            <a:ext cx="684550" cy="684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7988"/>
            <a:ext cx="9104114" cy="620078"/>
          </a:xfrm>
          <a:prstGeom prst="rect">
            <a:avLst/>
          </a:prstGeom>
          <a:noFill/>
          <a:ln/>
        </p:spPr>
        <p:txBody>
          <a:bodyPr wrap="none" lIns="0" tIns="0" rIns="0" bIns="0" rtlCol="0" anchor="t"/>
          <a:lstStyle/>
          <a:p>
            <a:pPr marL="0" indent="0" algn="l">
              <a:lnSpc>
                <a:spcPts val="4850"/>
              </a:lnSpc>
              <a:buNone/>
            </a:pPr>
            <a:r>
              <a:rPr lang="en-US" sz="44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Model Testing</a:t>
            </a:r>
            <a:endParaRPr lang="en-US" sz="4400" b="1" dirty="0">
              <a:latin typeface="Garamond" panose="02020404030301010803" pitchFamily="18" charset="0"/>
            </a:endParaRPr>
          </a:p>
        </p:txBody>
      </p:sp>
      <p:sp>
        <p:nvSpPr>
          <p:cNvPr id="3" name="Text 1"/>
          <p:cNvSpPr/>
          <p:nvPr/>
        </p:nvSpPr>
        <p:spPr>
          <a:xfrm>
            <a:off x="793791" y="1962388"/>
            <a:ext cx="12057686" cy="320874"/>
          </a:xfrm>
          <a:prstGeom prst="rect">
            <a:avLst/>
          </a:prstGeom>
          <a:noFill/>
          <a:ln/>
        </p:spPr>
        <p:txBody>
          <a:bodyPr wrap="none" lIns="0" tIns="0" rIns="0" bIns="0" rtlCol="0" anchor="t"/>
          <a:lstStyle/>
          <a:p>
            <a:pPr marL="0" indent="0" algn="just">
              <a:lnSpc>
                <a:spcPts val="2500"/>
              </a:lnSpc>
              <a:buNone/>
            </a:pPr>
            <a:r>
              <a:rPr lang="en-US" sz="2400" dirty="0">
                <a:solidFill>
                  <a:srgbClr val="2C2926"/>
                </a:solidFill>
                <a:latin typeface="Garamond" panose="02020404030301010803" pitchFamily="18" charset="0"/>
                <a:ea typeface="Inter" pitchFamily="34" charset="-122"/>
                <a:cs typeface="Inter" pitchFamily="34" charset="-120"/>
              </a:rPr>
              <a:t>Both models were rigorously tested on </a:t>
            </a:r>
            <a:r>
              <a:rPr lang="en-US" sz="2400" b="1" dirty="0">
                <a:solidFill>
                  <a:srgbClr val="2C2926"/>
                </a:solidFill>
                <a:latin typeface="Garamond" panose="02020404030301010803" pitchFamily="18" charset="0"/>
                <a:ea typeface="Inter" pitchFamily="34" charset="-122"/>
                <a:cs typeface="Inter" pitchFamily="34" charset="-120"/>
              </a:rPr>
              <a:t>85,443 live transactions</a:t>
            </a:r>
            <a:r>
              <a:rPr lang="en-US" sz="2400" dirty="0">
                <a:solidFill>
                  <a:srgbClr val="2C2926"/>
                </a:solidFill>
                <a:latin typeface="Garamond" panose="02020404030301010803" pitchFamily="18" charset="0"/>
                <a:ea typeface="Inter" pitchFamily="34" charset="-122"/>
                <a:cs typeface="Inter" pitchFamily="34" charset="-120"/>
              </a:rPr>
              <a:t> containing </a:t>
            </a:r>
            <a:r>
              <a:rPr lang="en-US" sz="2400" b="1" dirty="0">
                <a:solidFill>
                  <a:srgbClr val="2C2926"/>
                </a:solidFill>
                <a:latin typeface="Garamond" panose="02020404030301010803" pitchFamily="18" charset="0"/>
                <a:ea typeface="Inter" pitchFamily="34" charset="-122"/>
                <a:cs typeface="Inter" pitchFamily="34" charset="-120"/>
              </a:rPr>
              <a:t>148 actual fraud cases</a:t>
            </a:r>
            <a:r>
              <a:rPr lang="en-US" sz="2400" dirty="0">
                <a:solidFill>
                  <a:srgbClr val="2C2926"/>
                </a:solidFill>
                <a:latin typeface="Garamond" panose="02020404030301010803" pitchFamily="18" charset="0"/>
                <a:ea typeface="Inter" pitchFamily="34" charset="-122"/>
                <a:cs typeface="Inter" pitchFamily="34" charset="-120"/>
              </a:rPr>
              <a:t>.</a:t>
            </a:r>
            <a:endParaRPr lang="en-US" sz="2400" dirty="0">
              <a:latin typeface="Garamond" panose="02020404030301010803" pitchFamily="18" charset="0"/>
            </a:endParaRPr>
          </a:p>
        </p:txBody>
      </p:sp>
      <p:sp>
        <p:nvSpPr>
          <p:cNvPr id="4" name="Text 2"/>
          <p:cNvSpPr/>
          <p:nvPr/>
        </p:nvSpPr>
        <p:spPr>
          <a:xfrm>
            <a:off x="793790" y="2506504"/>
            <a:ext cx="12273817" cy="635079"/>
          </a:xfrm>
          <a:prstGeom prst="rect">
            <a:avLst/>
          </a:prstGeom>
          <a:noFill/>
          <a:ln/>
        </p:spPr>
        <p:txBody>
          <a:bodyPr wrap="square" lIns="0" tIns="0" rIns="0" bIns="0" rtlCol="0" anchor="t"/>
          <a:lstStyle/>
          <a:p>
            <a:pPr marL="0" indent="0" algn="just">
              <a:lnSpc>
                <a:spcPts val="2500"/>
              </a:lnSpc>
              <a:buNone/>
            </a:pPr>
            <a:r>
              <a:rPr lang="en-US" sz="2400" dirty="0">
                <a:solidFill>
                  <a:srgbClr val="2C2926"/>
                </a:solidFill>
                <a:latin typeface="Garamond" panose="02020404030301010803" pitchFamily="18" charset="0"/>
                <a:ea typeface="Inter" pitchFamily="34" charset="-122"/>
                <a:cs typeface="Inter" pitchFamily="34" charset="-120"/>
              </a:rPr>
              <a:t>This real-world scenario evaluation provides a clear picture of each model's effectiveness in identifying fraudulent activities while minimizing false positives.</a:t>
            </a:r>
            <a:endParaRPr lang="en-US" sz="2400" dirty="0">
              <a:latin typeface="Garamond" panose="02020404030301010803" pitchFamily="18" charset="0"/>
            </a:endParaRPr>
          </a:p>
        </p:txBody>
      </p:sp>
      <p:pic>
        <p:nvPicPr>
          <p:cNvPr id="5" name="Image 0" descr="preencoded.png"/>
          <p:cNvPicPr>
            <a:picLocks noChangeAspect="1"/>
          </p:cNvPicPr>
          <p:nvPr/>
        </p:nvPicPr>
        <p:blipFill>
          <a:blip r:embed="rId3"/>
          <a:stretch>
            <a:fillRect/>
          </a:stretch>
        </p:blipFill>
        <p:spPr>
          <a:xfrm>
            <a:off x="957858" y="3677310"/>
            <a:ext cx="12714684" cy="3816787"/>
          </a:xfrm>
          <a:prstGeom prst="rect">
            <a:avLst/>
          </a:prstGeom>
        </p:spPr>
      </p:pic>
      <p:pic>
        <p:nvPicPr>
          <p:cNvPr id="6" name="Graphic 5" descr="Presentation with pie chart with solid fill">
            <a:extLst>
              <a:ext uri="{FF2B5EF4-FFF2-40B4-BE49-F238E27FC236}">
                <a16:creationId xmlns:a16="http://schemas.microsoft.com/office/drawing/2014/main" id="{910670EF-7402-EBF8-DDD4-AC7E3CA968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2368" y="133588"/>
            <a:ext cx="914400" cy="914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29200" y="0"/>
            <a:ext cx="9601200" cy="8229600"/>
          </a:xfrm>
          <a:prstGeom prst="rect">
            <a:avLst/>
          </a:prstGeom>
        </p:spPr>
      </p:pic>
      <p:pic>
        <p:nvPicPr>
          <p:cNvPr id="3" name="Image 1" descr="preencoded.png"/>
          <p:cNvPicPr>
            <a:picLocks noChangeAspect="1"/>
          </p:cNvPicPr>
          <p:nvPr/>
        </p:nvPicPr>
        <p:blipFill>
          <a:blip r:embed="rId4"/>
          <a:stretch>
            <a:fillRect/>
          </a:stretch>
        </p:blipFill>
        <p:spPr>
          <a:xfrm>
            <a:off x="5480902" y="590204"/>
            <a:ext cx="8937599" cy="7049192"/>
          </a:xfrm>
          <a:prstGeom prst="rect">
            <a:avLst/>
          </a:prstGeom>
        </p:spPr>
      </p:pic>
      <p:sp>
        <p:nvSpPr>
          <p:cNvPr id="4" name="Text 0"/>
          <p:cNvSpPr/>
          <p:nvPr/>
        </p:nvSpPr>
        <p:spPr>
          <a:xfrm>
            <a:off x="793790" y="1455658"/>
            <a:ext cx="3898821" cy="2480310"/>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Visualizing Outcomes</a:t>
            </a:r>
            <a:endParaRPr lang="en-US" sz="3900" b="1" dirty="0">
              <a:latin typeface="Garamond" panose="02020404030301010803" pitchFamily="18" charset="0"/>
            </a:endParaRPr>
          </a:p>
        </p:txBody>
      </p:sp>
      <p:sp>
        <p:nvSpPr>
          <p:cNvPr id="5" name="Text 1"/>
          <p:cNvSpPr/>
          <p:nvPr/>
        </p:nvSpPr>
        <p:spPr>
          <a:xfrm>
            <a:off x="793790" y="4233624"/>
            <a:ext cx="3898821" cy="3015074"/>
          </a:xfrm>
          <a:prstGeom prst="rect">
            <a:avLst/>
          </a:prstGeom>
          <a:noFill/>
          <a:ln/>
        </p:spPr>
        <p:txBody>
          <a:bodyPr wrap="square" lIns="0" tIns="0" rIns="0" bIns="0" rtlCol="0" anchor="t"/>
          <a:lstStyle/>
          <a:p>
            <a:pPr marL="0" indent="0" algn="just">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The visual representation above highlights the distinct performance characteristics of the Isolation Forest (Unsupervised) and XGBoost (Supervised) models. It clearly illustrates how each model approaches fraud detection and its respective strengths and weaknesses in a live environment.</a:t>
            </a:r>
            <a:endParaRPr lang="en-US" sz="2000" dirty="0">
              <a:latin typeface="Garamond" panose="02020404030301010803" pitchFamily="18" charset="0"/>
            </a:endParaRPr>
          </a:p>
        </p:txBody>
      </p:sp>
      <p:pic>
        <p:nvPicPr>
          <p:cNvPr id="6" name="Graphic 5" descr="Presentation with pie chart with solid fill">
            <a:extLst>
              <a:ext uri="{FF2B5EF4-FFF2-40B4-BE49-F238E27FC236}">
                <a16:creationId xmlns:a16="http://schemas.microsoft.com/office/drawing/2014/main" id="{608B984F-5017-3A9D-B731-F34B9DC1E8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745070" y="451973"/>
            <a:ext cx="914400" cy="9144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439829"/>
            <a:ext cx="8622387" cy="620078"/>
          </a:xfrm>
          <a:prstGeom prst="rect">
            <a:avLst/>
          </a:prstGeom>
          <a:noFill/>
          <a:ln/>
        </p:spPr>
        <p:txBody>
          <a:bodyPr wrap="none" lIns="0" tIns="0" rIns="0" bIns="0" rtlCol="0" anchor="t"/>
          <a:lstStyle/>
          <a:p>
            <a:pPr marL="0" indent="0" algn="l">
              <a:lnSpc>
                <a:spcPts val="4850"/>
              </a:lnSpc>
              <a:buNone/>
            </a:pPr>
            <a:r>
              <a:rPr lang="en-US" sz="48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Key Metrics</a:t>
            </a:r>
            <a:endParaRPr lang="en-US" sz="4800" b="1" dirty="0">
              <a:latin typeface="Garamond" panose="02020404030301010803" pitchFamily="18" charset="0"/>
            </a:endParaRPr>
          </a:p>
        </p:txBody>
      </p:sp>
      <p:sp>
        <p:nvSpPr>
          <p:cNvPr id="3" name="Shape 1"/>
          <p:cNvSpPr/>
          <p:nvPr/>
        </p:nvSpPr>
        <p:spPr>
          <a:xfrm>
            <a:off x="778550" y="4075758"/>
            <a:ext cx="13042821" cy="1474589"/>
          </a:xfrm>
          <a:prstGeom prst="roundRect">
            <a:avLst>
              <a:gd name="adj" fmla="val 5653"/>
            </a:avLst>
          </a:prstGeom>
          <a:noFill/>
          <a:ln w="7620">
            <a:solidFill>
              <a:srgbClr val="000000">
                <a:alpha val="8000"/>
              </a:srgbClr>
            </a:solidFill>
            <a:prstDash val="solid"/>
          </a:ln>
        </p:spPr>
        <p:txBody>
          <a:bodyPr/>
          <a:lstStyle/>
          <a:p>
            <a:endParaRPr lang="en-US" sz="2800">
              <a:latin typeface="Garamond" panose="02020404030301010803" pitchFamily="18" charset="0"/>
            </a:endParaRPr>
          </a:p>
        </p:txBody>
      </p:sp>
      <p:sp>
        <p:nvSpPr>
          <p:cNvPr id="4" name="Shape 2"/>
          <p:cNvSpPr/>
          <p:nvPr/>
        </p:nvSpPr>
        <p:spPr>
          <a:xfrm>
            <a:off x="786170" y="4083378"/>
            <a:ext cx="13027581" cy="888444"/>
          </a:xfrm>
          <a:prstGeom prst="rect">
            <a:avLst/>
          </a:prstGeom>
          <a:solidFill>
            <a:srgbClr val="FFFFFF">
              <a:alpha val="4000"/>
            </a:srgbClr>
          </a:solidFill>
          <a:ln/>
        </p:spPr>
        <p:txBody>
          <a:bodyPr/>
          <a:lstStyle/>
          <a:p>
            <a:endParaRPr lang="en-US" sz="2800" dirty="0">
              <a:latin typeface="Garamond" panose="02020404030301010803" pitchFamily="18" charset="0"/>
            </a:endParaRPr>
          </a:p>
        </p:txBody>
      </p:sp>
      <p:sp>
        <p:nvSpPr>
          <p:cNvPr id="5" name="Text 3"/>
          <p:cNvSpPr/>
          <p:nvPr/>
        </p:nvSpPr>
        <p:spPr>
          <a:xfrm>
            <a:off x="984766" y="4210060"/>
            <a:ext cx="2856309" cy="635079"/>
          </a:xfrm>
          <a:prstGeom prst="rect">
            <a:avLst/>
          </a:prstGeom>
          <a:noFill/>
          <a:ln/>
        </p:spPr>
        <p:txBody>
          <a:bodyPr wrap="squar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Isolation Forest (Unsupervised)</a:t>
            </a:r>
            <a:endParaRPr lang="en-US" sz="2000" dirty="0">
              <a:latin typeface="Garamond" panose="02020404030301010803" pitchFamily="18" charset="0"/>
            </a:endParaRPr>
          </a:p>
        </p:txBody>
      </p:sp>
      <p:sp>
        <p:nvSpPr>
          <p:cNvPr id="6" name="Text 4"/>
          <p:cNvSpPr/>
          <p:nvPr/>
        </p:nvSpPr>
        <p:spPr>
          <a:xfrm>
            <a:off x="4245412"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0.2838</a:t>
            </a:r>
            <a:endParaRPr lang="en-US" sz="2000" dirty="0">
              <a:latin typeface="Garamond" panose="02020404030301010803" pitchFamily="18" charset="0"/>
            </a:endParaRPr>
          </a:p>
        </p:txBody>
      </p:sp>
      <p:sp>
        <p:nvSpPr>
          <p:cNvPr id="7" name="Text 5"/>
          <p:cNvSpPr/>
          <p:nvPr/>
        </p:nvSpPr>
        <p:spPr>
          <a:xfrm>
            <a:off x="6590348"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0.2838</a:t>
            </a:r>
            <a:endParaRPr lang="en-US" sz="2000" dirty="0">
              <a:latin typeface="Garamond" panose="02020404030301010803" pitchFamily="18" charset="0"/>
            </a:endParaRPr>
          </a:p>
        </p:txBody>
      </p:sp>
      <p:sp>
        <p:nvSpPr>
          <p:cNvPr id="8" name="Text 6"/>
          <p:cNvSpPr/>
          <p:nvPr/>
        </p:nvSpPr>
        <p:spPr>
          <a:xfrm>
            <a:off x="8935283"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0.2838</a:t>
            </a:r>
            <a:endParaRPr lang="en-US" sz="2000" dirty="0">
              <a:latin typeface="Garamond" panose="02020404030301010803" pitchFamily="18" charset="0"/>
            </a:endParaRPr>
          </a:p>
        </p:txBody>
      </p:sp>
      <p:sp>
        <p:nvSpPr>
          <p:cNvPr id="9" name="Text 7"/>
          <p:cNvSpPr/>
          <p:nvPr/>
        </p:nvSpPr>
        <p:spPr>
          <a:xfrm>
            <a:off x="11280219" y="4210060"/>
            <a:ext cx="2335173"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0.1825</a:t>
            </a:r>
            <a:endParaRPr lang="en-US" sz="2000" dirty="0">
              <a:latin typeface="Garamond" panose="02020404030301010803" pitchFamily="18" charset="0"/>
            </a:endParaRPr>
          </a:p>
        </p:txBody>
      </p:sp>
      <p:sp>
        <p:nvSpPr>
          <p:cNvPr id="10" name="Shape 8"/>
          <p:cNvSpPr/>
          <p:nvPr/>
        </p:nvSpPr>
        <p:spPr>
          <a:xfrm>
            <a:off x="786170" y="4971822"/>
            <a:ext cx="13027581" cy="570905"/>
          </a:xfrm>
          <a:prstGeom prst="rect">
            <a:avLst/>
          </a:prstGeom>
          <a:solidFill>
            <a:srgbClr val="000000">
              <a:alpha val="4000"/>
            </a:srgbClr>
          </a:solidFill>
          <a:ln/>
        </p:spPr>
        <p:txBody>
          <a:bodyPr/>
          <a:lstStyle/>
          <a:p>
            <a:endParaRPr lang="en-US" sz="2800">
              <a:latin typeface="Garamond" panose="02020404030301010803" pitchFamily="18" charset="0"/>
            </a:endParaRPr>
          </a:p>
        </p:txBody>
      </p:sp>
      <p:sp>
        <p:nvSpPr>
          <p:cNvPr id="11" name="Text 9"/>
          <p:cNvSpPr/>
          <p:nvPr/>
        </p:nvSpPr>
        <p:spPr>
          <a:xfrm>
            <a:off x="984766" y="5098504"/>
            <a:ext cx="2856309"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XGBoost (Supervised)</a:t>
            </a:r>
            <a:endParaRPr lang="en-US" sz="2000" dirty="0">
              <a:latin typeface="Garamond" panose="02020404030301010803" pitchFamily="18" charset="0"/>
            </a:endParaRPr>
          </a:p>
        </p:txBody>
      </p:sp>
      <p:sp>
        <p:nvSpPr>
          <p:cNvPr id="12" name="Text 10"/>
          <p:cNvSpPr/>
          <p:nvPr/>
        </p:nvSpPr>
        <p:spPr>
          <a:xfrm>
            <a:off x="4245412"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0.8176</a:t>
            </a:r>
            <a:endParaRPr lang="en-US" sz="2000" dirty="0">
              <a:latin typeface="Garamond" panose="02020404030301010803" pitchFamily="18" charset="0"/>
            </a:endParaRPr>
          </a:p>
        </p:txBody>
      </p:sp>
      <p:sp>
        <p:nvSpPr>
          <p:cNvPr id="13" name="Text 11"/>
          <p:cNvSpPr/>
          <p:nvPr/>
        </p:nvSpPr>
        <p:spPr>
          <a:xfrm>
            <a:off x="6590348"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0.8176</a:t>
            </a:r>
            <a:endParaRPr lang="en-US" sz="2000" dirty="0">
              <a:latin typeface="Garamond" panose="02020404030301010803" pitchFamily="18" charset="0"/>
            </a:endParaRPr>
          </a:p>
        </p:txBody>
      </p:sp>
      <p:sp>
        <p:nvSpPr>
          <p:cNvPr id="14" name="Text 12"/>
          <p:cNvSpPr/>
          <p:nvPr/>
        </p:nvSpPr>
        <p:spPr>
          <a:xfrm>
            <a:off x="8935283"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0.8176</a:t>
            </a:r>
            <a:endParaRPr lang="en-US" sz="2000" dirty="0">
              <a:latin typeface="Garamond" panose="02020404030301010803" pitchFamily="18" charset="0"/>
            </a:endParaRPr>
          </a:p>
        </p:txBody>
      </p:sp>
      <p:sp>
        <p:nvSpPr>
          <p:cNvPr id="15" name="Text 13"/>
          <p:cNvSpPr/>
          <p:nvPr/>
        </p:nvSpPr>
        <p:spPr>
          <a:xfrm>
            <a:off x="11280219" y="5098504"/>
            <a:ext cx="2335173"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0.8368</a:t>
            </a:r>
            <a:endParaRPr lang="en-US" sz="2000" dirty="0">
              <a:latin typeface="Garamond" panose="02020404030301010803" pitchFamily="18" charset="0"/>
            </a:endParaRPr>
          </a:p>
        </p:txBody>
      </p:sp>
      <p:sp>
        <p:nvSpPr>
          <p:cNvPr id="16" name="Text 14"/>
          <p:cNvSpPr/>
          <p:nvPr/>
        </p:nvSpPr>
        <p:spPr>
          <a:xfrm>
            <a:off x="778550" y="5773589"/>
            <a:ext cx="13042821" cy="635079"/>
          </a:xfrm>
          <a:prstGeom prst="rect">
            <a:avLst/>
          </a:prstGeom>
          <a:noFill/>
          <a:ln/>
        </p:spPr>
        <p:txBody>
          <a:bodyPr wrap="squar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These metrics demonstrate the superior performance of the XGBoost model across all key indicators, particularly in AUPRC, which is crucial for imbalanced datasets like fraud detection.</a:t>
            </a:r>
            <a:endParaRPr lang="en-US" sz="2000" dirty="0">
              <a:latin typeface="Garamond" panose="02020404030301010803" pitchFamily="18" charset="0"/>
            </a:endParaRPr>
          </a:p>
        </p:txBody>
      </p:sp>
      <p:sp>
        <p:nvSpPr>
          <p:cNvPr id="17" name="Text 3">
            <a:extLst>
              <a:ext uri="{FF2B5EF4-FFF2-40B4-BE49-F238E27FC236}">
                <a16:creationId xmlns:a16="http://schemas.microsoft.com/office/drawing/2014/main" id="{B406AFD4-A877-EA13-8B47-0EE9B79FACCE}"/>
              </a:ext>
            </a:extLst>
          </p:cNvPr>
          <p:cNvSpPr/>
          <p:nvPr/>
        </p:nvSpPr>
        <p:spPr>
          <a:xfrm>
            <a:off x="1015008" y="3574361"/>
            <a:ext cx="2856309" cy="79318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Model</a:t>
            </a:r>
            <a:endParaRPr lang="en-US" sz="2000" dirty="0">
              <a:latin typeface="Garamond" panose="02020404030301010803" pitchFamily="18" charset="0"/>
            </a:endParaRPr>
          </a:p>
        </p:txBody>
      </p:sp>
      <p:sp>
        <p:nvSpPr>
          <p:cNvPr id="19" name="Text 3">
            <a:extLst>
              <a:ext uri="{FF2B5EF4-FFF2-40B4-BE49-F238E27FC236}">
                <a16:creationId xmlns:a16="http://schemas.microsoft.com/office/drawing/2014/main" id="{39617BE8-FA4B-916F-F380-EC531E67B783}"/>
              </a:ext>
            </a:extLst>
          </p:cNvPr>
          <p:cNvSpPr/>
          <p:nvPr/>
        </p:nvSpPr>
        <p:spPr>
          <a:xfrm>
            <a:off x="3850839" y="3606920"/>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Precision</a:t>
            </a:r>
            <a:endParaRPr lang="en-US" sz="2000" dirty="0">
              <a:latin typeface="Garamond" panose="02020404030301010803" pitchFamily="18" charset="0"/>
            </a:endParaRPr>
          </a:p>
        </p:txBody>
      </p:sp>
      <p:sp>
        <p:nvSpPr>
          <p:cNvPr id="20" name="Text 3">
            <a:extLst>
              <a:ext uri="{FF2B5EF4-FFF2-40B4-BE49-F238E27FC236}">
                <a16:creationId xmlns:a16="http://schemas.microsoft.com/office/drawing/2014/main" id="{20990A5B-F850-DA48-DA22-8CFAB7CE3CD9}"/>
              </a:ext>
            </a:extLst>
          </p:cNvPr>
          <p:cNvSpPr/>
          <p:nvPr/>
        </p:nvSpPr>
        <p:spPr>
          <a:xfrm>
            <a:off x="6401751" y="3606115"/>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Recall</a:t>
            </a:r>
            <a:endParaRPr lang="en-US" sz="2000" dirty="0">
              <a:latin typeface="Garamond" panose="02020404030301010803" pitchFamily="18" charset="0"/>
            </a:endParaRPr>
          </a:p>
        </p:txBody>
      </p:sp>
      <p:sp>
        <p:nvSpPr>
          <p:cNvPr id="21" name="Text 3">
            <a:extLst>
              <a:ext uri="{FF2B5EF4-FFF2-40B4-BE49-F238E27FC236}">
                <a16:creationId xmlns:a16="http://schemas.microsoft.com/office/drawing/2014/main" id="{A50948CA-79E0-8823-3156-9C0FB317E2FC}"/>
              </a:ext>
            </a:extLst>
          </p:cNvPr>
          <p:cNvSpPr/>
          <p:nvPr/>
        </p:nvSpPr>
        <p:spPr>
          <a:xfrm>
            <a:off x="8540710" y="3574311"/>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F1-Score</a:t>
            </a:r>
            <a:endParaRPr lang="en-US" sz="2000" dirty="0">
              <a:latin typeface="Garamond" panose="02020404030301010803" pitchFamily="18" charset="0"/>
            </a:endParaRPr>
          </a:p>
        </p:txBody>
      </p:sp>
      <p:sp>
        <p:nvSpPr>
          <p:cNvPr id="22" name="Text 3">
            <a:extLst>
              <a:ext uri="{FF2B5EF4-FFF2-40B4-BE49-F238E27FC236}">
                <a16:creationId xmlns:a16="http://schemas.microsoft.com/office/drawing/2014/main" id="{77A8B9C7-25FA-20A7-B2B6-D05DCE5C750E}"/>
              </a:ext>
            </a:extLst>
          </p:cNvPr>
          <p:cNvSpPr/>
          <p:nvPr/>
        </p:nvSpPr>
        <p:spPr>
          <a:xfrm>
            <a:off x="11091622" y="3574311"/>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AUPRC</a:t>
            </a:r>
            <a:endParaRPr lang="en-US" sz="2000" dirty="0">
              <a:latin typeface="Garamond" panose="02020404030301010803" pitchFamily="18" charset="0"/>
            </a:endParaRPr>
          </a:p>
        </p:txBody>
      </p:sp>
      <p:pic>
        <p:nvPicPr>
          <p:cNvPr id="23" name="Graphic 22" descr="Presentation with pie chart with solid fill">
            <a:extLst>
              <a:ext uri="{FF2B5EF4-FFF2-40B4-BE49-F238E27FC236}">
                <a16:creationId xmlns:a16="http://schemas.microsoft.com/office/drawing/2014/main" id="{EDB0CF74-64FC-BA27-FF8B-47EB17747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8212" y="1398746"/>
            <a:ext cx="914400" cy="914400"/>
          </a:xfrm>
          <a:prstGeom prst="rect">
            <a:avLst/>
          </a:prstGeom>
        </p:spPr>
      </p:pic>
      <mc:AlternateContent xmlns:mc="http://schemas.openxmlformats.org/markup-compatibility/2006">
        <mc:Choice xmlns:p14="http://schemas.microsoft.com/office/powerpoint/2010/main" Requires="p14">
          <p:contentPart p14:bwMode="auto" r:id="rId5">
            <p14:nvContentPartPr>
              <p14:cNvPr id="24" name="Ink 23">
                <a:extLst>
                  <a:ext uri="{FF2B5EF4-FFF2-40B4-BE49-F238E27FC236}">
                    <a16:creationId xmlns:a16="http://schemas.microsoft.com/office/drawing/2014/main" id="{E114B2F9-0453-A83F-3F59-859534F3C4F5}"/>
                  </a:ext>
                </a:extLst>
              </p14:cNvPr>
              <p14:cNvContentPartPr/>
              <p14:nvPr/>
            </p14:nvContentPartPr>
            <p14:xfrm>
              <a:off x="6466713" y="1213364"/>
              <a:ext cx="360" cy="360"/>
            </p14:xfrm>
          </p:contentPart>
        </mc:Choice>
        <mc:Fallback>
          <p:pic>
            <p:nvPicPr>
              <p:cNvPr id="24" name="Ink 23">
                <a:extLst>
                  <a:ext uri="{FF2B5EF4-FFF2-40B4-BE49-F238E27FC236}">
                    <a16:creationId xmlns:a16="http://schemas.microsoft.com/office/drawing/2014/main" id="{E114B2F9-0453-A83F-3F59-859534F3C4F5}"/>
                  </a:ext>
                </a:extLst>
              </p:cNvPr>
              <p:cNvPicPr/>
              <p:nvPr/>
            </p:nvPicPr>
            <p:blipFill>
              <a:blip r:embed="rId6"/>
              <a:stretch>
                <a:fillRect/>
              </a:stretch>
            </p:blipFill>
            <p:spPr>
              <a:xfrm>
                <a:off x="6448713" y="1195364"/>
                <a:ext cx="36000" cy="36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40088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Results &amp; Performance: Comparative Analysis</a:t>
            </a:r>
            <a:endParaRPr lang="en-US" sz="3900" dirty="0"/>
          </a:p>
        </p:txBody>
      </p:sp>
      <p:sp>
        <p:nvSpPr>
          <p:cNvPr id="4" name="Shape 1"/>
          <p:cNvSpPr/>
          <p:nvPr/>
        </p:nvSpPr>
        <p:spPr>
          <a:xfrm>
            <a:off x="793790" y="2938701"/>
            <a:ext cx="7556421" cy="3889891"/>
          </a:xfrm>
          <a:prstGeom prst="roundRect">
            <a:avLst>
              <a:gd name="adj" fmla="val 2143"/>
            </a:avLst>
          </a:prstGeom>
          <a:solidFill>
            <a:srgbClr val="FFFFFF"/>
          </a:solidFill>
          <a:ln w="7620">
            <a:solidFill>
              <a:srgbClr val="F8ECD3"/>
            </a:solidFill>
            <a:prstDash val="solid"/>
          </a:ln>
        </p:spPr>
        <p:txBody>
          <a:bodyPr/>
          <a:lstStyle/>
          <a:p>
            <a:endParaRPr lang="en-US"/>
          </a:p>
        </p:txBody>
      </p:sp>
      <p:sp>
        <p:nvSpPr>
          <p:cNvPr id="5" name="Shape 2"/>
          <p:cNvSpPr/>
          <p:nvPr/>
        </p:nvSpPr>
        <p:spPr>
          <a:xfrm>
            <a:off x="801410" y="2946321"/>
            <a:ext cx="7541181" cy="1778556"/>
          </a:xfrm>
          <a:prstGeom prst="roundRect">
            <a:avLst>
              <a:gd name="adj" fmla="val 4687"/>
            </a:avLst>
          </a:prstGeom>
          <a:solidFill>
            <a:srgbClr val="FFFFFF"/>
          </a:solidFill>
          <a:ln/>
        </p:spPr>
        <p:txBody>
          <a:bodyPr/>
          <a:lstStyle/>
          <a:p>
            <a:endParaRPr lang="en-US" dirty="0"/>
          </a:p>
        </p:txBody>
      </p:sp>
      <p:sp>
        <p:nvSpPr>
          <p:cNvPr id="6" name="Text 3"/>
          <p:cNvSpPr/>
          <p:nvPr/>
        </p:nvSpPr>
        <p:spPr>
          <a:xfrm>
            <a:off x="999768" y="31446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Isolation Forest</a:t>
            </a:r>
            <a:endParaRPr lang="en-US" sz="1950" dirty="0"/>
          </a:p>
        </p:txBody>
      </p:sp>
      <p:sp>
        <p:nvSpPr>
          <p:cNvPr id="7" name="Text 4"/>
          <p:cNvSpPr/>
          <p:nvPr/>
        </p:nvSpPr>
        <p:spPr>
          <a:xfrm>
            <a:off x="999768" y="3573899"/>
            <a:ext cx="7144464" cy="952619"/>
          </a:xfrm>
          <a:prstGeom prst="rect">
            <a:avLst/>
          </a:prstGeom>
          <a:noFill/>
          <a:ln/>
        </p:spPr>
        <p:txBody>
          <a:bodyPr wrap="square" lIns="0" tIns="0" rIns="0" bIns="0" rtlCol="0" anchor="t"/>
          <a:lstStyle/>
          <a:p>
            <a:pPr marL="0" indent="0" algn="just">
              <a:lnSpc>
                <a:spcPts val="2500"/>
              </a:lnSpc>
              <a:buNone/>
            </a:pPr>
            <a:r>
              <a:rPr lang="en-US" sz="1550" dirty="0">
                <a:solidFill>
                  <a:srgbClr val="2C2926"/>
                </a:solidFill>
                <a:latin typeface="Inter" pitchFamily="34" charset="0"/>
                <a:ea typeface="Inter" pitchFamily="34" charset="-122"/>
                <a:cs typeface="Inter" pitchFamily="34" charset="-120"/>
              </a:rPr>
              <a:t>As an unsupervised model, it identifies anomalies without prior fraud labels. While useful for initial detection, its precision and recall are lower, leading to more false positives and missed fraud cases.</a:t>
            </a:r>
            <a:endParaRPr lang="en-US" sz="1550" dirty="0"/>
          </a:p>
        </p:txBody>
      </p:sp>
      <p:sp>
        <p:nvSpPr>
          <p:cNvPr id="8" name="Shape 5"/>
          <p:cNvSpPr/>
          <p:nvPr/>
        </p:nvSpPr>
        <p:spPr>
          <a:xfrm>
            <a:off x="801410" y="4857876"/>
            <a:ext cx="7541181" cy="2096095"/>
          </a:xfrm>
          <a:prstGeom prst="rect">
            <a:avLst/>
          </a:prstGeom>
          <a:solidFill>
            <a:srgbClr val="FFFFFF"/>
          </a:solidFill>
          <a:ln/>
        </p:spPr>
        <p:txBody>
          <a:bodyPr/>
          <a:lstStyle/>
          <a:p>
            <a:endParaRPr lang="en-US"/>
          </a:p>
        </p:txBody>
      </p:sp>
      <p:sp>
        <p:nvSpPr>
          <p:cNvPr id="9" name="Shape 6"/>
          <p:cNvSpPr/>
          <p:nvPr/>
        </p:nvSpPr>
        <p:spPr>
          <a:xfrm>
            <a:off x="801410" y="4724876"/>
            <a:ext cx="7541181" cy="22860"/>
          </a:xfrm>
          <a:prstGeom prst="roundRect">
            <a:avLst>
              <a:gd name="adj" fmla="val 364651"/>
            </a:avLst>
          </a:prstGeom>
          <a:solidFill>
            <a:srgbClr val="F8ECD3"/>
          </a:solidFill>
          <a:ln/>
        </p:spPr>
        <p:txBody>
          <a:bodyPr/>
          <a:lstStyle/>
          <a:p>
            <a:endParaRPr lang="en-US"/>
          </a:p>
        </p:txBody>
      </p:sp>
      <p:sp>
        <p:nvSpPr>
          <p:cNvPr id="10" name="Text 7"/>
          <p:cNvSpPr/>
          <p:nvPr/>
        </p:nvSpPr>
        <p:spPr>
          <a:xfrm>
            <a:off x="999768" y="49232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XGBoost</a:t>
            </a:r>
            <a:endParaRPr lang="en-US" sz="1950" dirty="0"/>
          </a:p>
        </p:txBody>
      </p:sp>
      <p:sp>
        <p:nvSpPr>
          <p:cNvPr id="11" name="Text 8"/>
          <p:cNvSpPr/>
          <p:nvPr/>
        </p:nvSpPr>
        <p:spPr>
          <a:xfrm>
            <a:off x="999768" y="5352455"/>
            <a:ext cx="7144464" cy="1270159"/>
          </a:xfrm>
          <a:prstGeom prst="rect">
            <a:avLst/>
          </a:prstGeom>
          <a:noFill/>
          <a:ln/>
        </p:spPr>
        <p:txBody>
          <a:bodyPr wrap="square" lIns="0" tIns="0" rIns="0" bIns="0" rtlCol="0" anchor="t"/>
          <a:lstStyle/>
          <a:p>
            <a:pPr marL="0" indent="0" algn="just">
              <a:lnSpc>
                <a:spcPts val="2500"/>
              </a:lnSpc>
              <a:buNone/>
            </a:pPr>
            <a:r>
              <a:rPr lang="en-US" sz="1550" dirty="0">
                <a:solidFill>
                  <a:srgbClr val="2C2926"/>
                </a:solidFill>
                <a:latin typeface="Inter" pitchFamily="34" charset="0"/>
                <a:ea typeface="Inter" pitchFamily="34" charset="-122"/>
                <a:cs typeface="Inter" pitchFamily="34" charset="-120"/>
              </a:rPr>
              <a:t>Leveraging supervised learning, XGBoost demonstrates significantly higher precision, recall, F1-score, and AUPRC. This indicates its strong ability to accurately identify fraud while minimizing false alarms, crucial for financial applications.</a:t>
            </a:r>
            <a:endParaRPr lang="en-US" sz="1550" dirty="0"/>
          </a:p>
        </p:txBody>
      </p:sp>
      <p:pic>
        <p:nvPicPr>
          <p:cNvPr id="12" name="Graphic 11" descr="Presentation with pie chart with solid fill">
            <a:extLst>
              <a:ext uri="{FF2B5EF4-FFF2-40B4-BE49-F238E27FC236}">
                <a16:creationId xmlns:a16="http://schemas.microsoft.com/office/drawing/2014/main" id="{700F0EA6-4D8C-5932-DA1A-F4CA88269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3473" y="367426"/>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82</TotalTime>
  <Words>613</Words>
  <Application>Microsoft Office PowerPoint</Application>
  <PresentationFormat>Custom</PresentationFormat>
  <Paragraphs>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Bricolage Grotesque Semi Bold</vt:lpstr>
      <vt:lpstr>Garamond</vt:lpstr>
      <vt:lpstr>Arial</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Asst. Engineer Mechanical P &amp; D</cp:lastModifiedBy>
  <cp:revision>4</cp:revision>
  <dcterms:created xsi:type="dcterms:W3CDTF">2025-12-07T10:14:44Z</dcterms:created>
  <dcterms:modified xsi:type="dcterms:W3CDTF">2025-12-07T11:47:30Z</dcterms:modified>
</cp:coreProperties>
</file>